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9" r:id="rId5"/>
    <p:sldId id="260" r:id="rId6"/>
    <p:sldId id="261" r:id="rId7"/>
    <p:sldId id="262" r:id="rId8"/>
    <p:sldId id="264" r:id="rId9"/>
    <p:sldId id="265" r:id="rId10"/>
    <p:sldId id="267" r:id="rId11"/>
  </p:sldIdLst>
  <p:sldSz cx="9144000" cy="6858000" type="screen4x3"/>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nl-NL"/>
              <a:t>Klik om stijl te bewerken</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nl-NL"/>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406218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sche 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FCF1CB2-89FA-4C7C-A48C-97671309D573}" type="datetimeFigureOut">
              <a:rPr lang="nl-NL" smtClean="0"/>
              <a:t>12-7-2019</a:t>
            </a:fld>
            <a:endParaRPr lang="nl-NL"/>
          </a:p>
        </p:txBody>
      </p:sp>
      <p:sp>
        <p:nvSpPr>
          <p:cNvPr id="6" name="Footer Placeholder 5"/>
          <p:cNvSpPr>
            <a:spLocks noGrp="1"/>
          </p:cNvSpPr>
          <p:nvPr>
            <p:ph type="ftr" sz="quarter" idx="11"/>
          </p:nvPr>
        </p:nvSpPr>
        <p:spPr/>
        <p:txBody>
          <a:bodyPr/>
          <a:lstStyle/>
          <a:p>
            <a:endParaRPr lang="nl-NL"/>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252260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nl-NL"/>
              <a:t>Klik om stijl te bewerken</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p:txBody>
          <a:bodyPr/>
          <a:lstStyle/>
          <a:p>
            <a:endParaRPr lang="nl-NL"/>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1075068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nl-NL"/>
              <a:t>Klik om stijl te bewerken</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p:txBody>
          <a:bodyPr/>
          <a:lstStyle/>
          <a:p>
            <a:endParaRPr lang="nl-NL"/>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133108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p:txBody>
          <a:bodyPr/>
          <a:lstStyle/>
          <a:p>
            <a:endParaRPr lang="nl-NL"/>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3012081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nl-NL"/>
              <a:t>Klik om stijl te bewerken</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FCF1CB2-89FA-4C7C-A48C-97671309D573}" type="datetimeFigureOut">
              <a:rPr lang="nl-NL" smtClean="0"/>
              <a:t>12-7-2019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599357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nl-NL"/>
              <a:t>Klik om stijl te bewerken</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FCF1CB2-89FA-4C7C-A48C-97671309D573}" type="datetimeFigureOut">
              <a:rPr lang="nl-NL" smtClean="0"/>
              <a:t>12-7-2019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161122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a:xfrm>
            <a:off x="516133" y="6387910"/>
            <a:ext cx="3859795" cy="228660"/>
          </a:xfrm>
        </p:spPr>
        <p:txBody>
          <a:bodyPr/>
          <a:lstStyle/>
          <a:p>
            <a:endParaRPr lang="nl-NL"/>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2166940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nl-NL"/>
              <a:t>Klik om stijl te bewerken</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a:xfrm>
            <a:off x="538546" y="6365498"/>
            <a:ext cx="3859795" cy="228660"/>
          </a:xfrm>
        </p:spPr>
        <p:txBody>
          <a:bodyPr/>
          <a:lstStyle/>
          <a:p>
            <a:endParaRPr lang="nl-NL"/>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344772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326266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nl-NL"/>
              <a:t>Klik om stijl te bewerken</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FCF1CB2-89FA-4C7C-A48C-97671309D573}" type="datetimeFigureOut">
              <a:rPr lang="nl-NL" smtClean="0"/>
              <a:t>12-7-2019</a:t>
            </a:fld>
            <a:endParaRPr lang="nl-NL"/>
          </a:p>
        </p:txBody>
      </p:sp>
      <p:sp>
        <p:nvSpPr>
          <p:cNvPr id="5" name="Footer Placeholder 4"/>
          <p:cNvSpPr>
            <a:spLocks noGrp="1"/>
          </p:cNvSpPr>
          <p:nvPr>
            <p:ph type="ftr" sz="quarter" idx="11"/>
          </p:nvPr>
        </p:nvSpPr>
        <p:spPr/>
        <p:txBody>
          <a:bodyPr/>
          <a:lstStyle/>
          <a:p>
            <a:endParaRPr lang="nl-NL"/>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373486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nl-NL"/>
              <a:t>Klik om stijl te bewerken</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FCF1CB2-89FA-4C7C-A48C-97671309D573}" type="datetimeFigureOut">
              <a:rPr lang="nl-NL" smtClean="0"/>
              <a:t>12-7-2019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181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FCF1CB2-89FA-4C7C-A48C-97671309D573}" type="datetimeFigureOut">
              <a:rPr lang="nl-NL" smtClean="0"/>
              <a:t>12-7-2019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314457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FCF1CB2-89FA-4C7C-A48C-97671309D573}" type="datetimeFigureOut">
              <a:rPr lang="nl-NL" smtClean="0"/>
              <a:t>12-7-2019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130863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FCF1CB2-89FA-4C7C-A48C-97671309D573}" type="datetimeFigureOut">
              <a:rPr lang="nl-NL" smtClean="0"/>
              <a:t>12-7-2019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219887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FCF1CB2-89FA-4C7C-A48C-97671309D573}" type="datetimeFigureOut">
              <a:rPr lang="nl-NL" smtClean="0"/>
              <a:t>12-7-2019</a:t>
            </a:fld>
            <a:endParaRPr lang="nl-NL"/>
          </a:p>
        </p:txBody>
      </p:sp>
      <p:sp>
        <p:nvSpPr>
          <p:cNvPr id="6" name="Footer Placeholder 5"/>
          <p:cNvSpPr>
            <a:spLocks noGrp="1"/>
          </p:cNvSpPr>
          <p:nvPr>
            <p:ph type="ftr" sz="quarter" idx="11"/>
          </p:nvPr>
        </p:nvSpPr>
        <p:spPr/>
        <p:txBody>
          <a:bodyPr/>
          <a:lstStyle/>
          <a:p>
            <a:endParaRPr lang="nl-NL"/>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212144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FCF1CB2-89FA-4C7C-A48C-97671309D573}" type="datetimeFigureOut">
              <a:rPr lang="nl-NL" smtClean="0"/>
              <a:t>12-7-2019</a:t>
            </a:fld>
            <a:endParaRPr lang="nl-NL"/>
          </a:p>
        </p:txBody>
      </p:sp>
      <p:sp>
        <p:nvSpPr>
          <p:cNvPr id="6" name="Footer Placeholder 5"/>
          <p:cNvSpPr>
            <a:spLocks noGrp="1"/>
          </p:cNvSpPr>
          <p:nvPr>
            <p:ph type="ftr" sz="quarter" idx="11"/>
          </p:nvPr>
        </p:nvSpPr>
        <p:spPr/>
        <p:txBody>
          <a:bodyPr/>
          <a:lstStyle/>
          <a:p>
            <a:endParaRPr lang="nl-NL"/>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C9C64F-D8AB-44C0-9EBB-9E9343870FF8}" type="slidenum">
              <a:rPr lang="nl-NL" smtClean="0"/>
              <a:t>‹nr.›</a:t>
            </a:fld>
            <a:endParaRPr lang="nl-NL"/>
          </a:p>
        </p:txBody>
      </p:sp>
    </p:spTree>
    <p:extLst>
      <p:ext uri="{BB962C8B-B14F-4D97-AF65-F5344CB8AC3E}">
        <p14:creationId xmlns:p14="http://schemas.microsoft.com/office/powerpoint/2010/main" val="29303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8FCF1CB2-89FA-4C7C-A48C-97671309D573}" type="datetimeFigureOut">
              <a:rPr lang="nl-NL" smtClean="0"/>
              <a:t>12-7-2019</a:t>
            </a:fld>
            <a:endParaRPr lang="nl-NL"/>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nl-NL"/>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3BC9C64F-D8AB-44C0-9EBB-9E9343870FF8}" type="slidenum">
              <a:rPr lang="nl-NL" smtClean="0"/>
              <a:t>‹nr.›</a:t>
            </a:fld>
            <a:endParaRPr lang="nl-NL"/>
          </a:p>
        </p:txBody>
      </p:sp>
    </p:spTree>
    <p:extLst>
      <p:ext uri="{BB962C8B-B14F-4D97-AF65-F5344CB8AC3E}">
        <p14:creationId xmlns:p14="http://schemas.microsoft.com/office/powerpoint/2010/main" val="89344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rtvandersloot.n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6" name="Group 7">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9" name="Rectangle 8">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el 1"/>
          <p:cNvSpPr>
            <a:spLocks noGrp="1"/>
          </p:cNvSpPr>
          <p:nvPr>
            <p:ph type="ctrTitle"/>
          </p:nvPr>
        </p:nvSpPr>
        <p:spPr>
          <a:xfrm>
            <a:off x="1262378" y="1169773"/>
            <a:ext cx="6619243" cy="2870161"/>
          </a:xfrm>
        </p:spPr>
        <p:txBody>
          <a:bodyPr anchor="b">
            <a:normAutofit/>
          </a:bodyPr>
          <a:lstStyle/>
          <a:p>
            <a:pPr algn="ctr"/>
            <a:r>
              <a:rPr lang="nl-NL">
                <a:solidFill>
                  <a:schemeClr val="tx1"/>
                </a:solidFill>
              </a:rPr>
              <a:t>Hergebruik van overheidsinformatie</a:t>
            </a:r>
          </a:p>
        </p:txBody>
      </p:sp>
      <p:sp>
        <p:nvSpPr>
          <p:cNvPr id="3" name="Ondertitel 2"/>
          <p:cNvSpPr>
            <a:spLocks noGrp="1"/>
          </p:cNvSpPr>
          <p:nvPr>
            <p:ph type="subTitle" idx="1"/>
          </p:nvPr>
        </p:nvSpPr>
        <p:spPr>
          <a:xfrm>
            <a:off x="1262378" y="4293441"/>
            <a:ext cx="6619243" cy="1234148"/>
          </a:xfrm>
        </p:spPr>
        <p:txBody>
          <a:bodyPr>
            <a:normAutofit/>
          </a:bodyPr>
          <a:lstStyle/>
          <a:p>
            <a:pPr algn="ctr"/>
            <a:r>
              <a:rPr lang="nl-NL" sz="1700" dirty="0"/>
              <a:t>Bart van der Sloot</a:t>
            </a:r>
          </a:p>
          <a:p>
            <a:pPr algn="ctr"/>
            <a:r>
              <a:rPr lang="nl-NL" sz="1700" dirty="0"/>
              <a:t>Tilburg University</a:t>
            </a:r>
          </a:p>
          <a:p>
            <a:pPr algn="ctr"/>
            <a:r>
              <a:rPr lang="nl-NL" sz="1700" dirty="0">
                <a:hlinkClick r:id="rId3"/>
              </a:rPr>
              <a:t>www.bartvandersloot.nl</a:t>
            </a:r>
            <a:r>
              <a:rPr lang="nl-NL" sz="1700" dirty="0"/>
              <a:t> </a:t>
            </a:r>
          </a:p>
        </p:txBody>
      </p:sp>
      <p:cxnSp>
        <p:nvCxnSpPr>
          <p:cNvPr id="18" name="Straight Connector 11">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18686" y="4166888"/>
            <a:ext cx="506627"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93654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D9184E-AD16-4518-8FC2-58EA6A4DC2E1}"/>
              </a:ext>
            </a:extLst>
          </p:cNvPr>
          <p:cNvSpPr>
            <a:spLocks noGrp="1"/>
          </p:cNvSpPr>
          <p:nvPr>
            <p:ph type="title"/>
          </p:nvPr>
        </p:nvSpPr>
        <p:spPr/>
        <p:txBody>
          <a:bodyPr/>
          <a:lstStyle/>
          <a:p>
            <a:r>
              <a:rPr lang="nl-NL" dirty="0"/>
              <a:t>(6) Discussiepunten</a:t>
            </a:r>
          </a:p>
        </p:txBody>
      </p:sp>
      <p:sp>
        <p:nvSpPr>
          <p:cNvPr id="3" name="Tijdelijke aanduiding voor inhoud 2">
            <a:extLst>
              <a:ext uri="{FF2B5EF4-FFF2-40B4-BE49-F238E27FC236}">
                <a16:creationId xmlns:a16="http://schemas.microsoft.com/office/drawing/2014/main" id="{A4A75BC9-BD93-44A5-9D72-9C028A0E0C72}"/>
              </a:ext>
            </a:extLst>
          </p:cNvPr>
          <p:cNvSpPr>
            <a:spLocks noGrp="1"/>
          </p:cNvSpPr>
          <p:nvPr>
            <p:ph idx="1"/>
          </p:nvPr>
        </p:nvSpPr>
        <p:spPr/>
        <p:txBody>
          <a:bodyPr/>
          <a:lstStyle/>
          <a:p>
            <a:r>
              <a:rPr lang="nl-NL" dirty="0"/>
              <a:t>Dienen PSI/Company </a:t>
            </a:r>
            <a:r>
              <a:rPr lang="nl-NL" dirty="0" err="1"/>
              <a:t>Law</a:t>
            </a:r>
            <a:r>
              <a:rPr lang="nl-NL" dirty="0"/>
              <a:t> de transparantie of commerciële belangen?</a:t>
            </a:r>
          </a:p>
          <a:p>
            <a:r>
              <a:rPr lang="nl-NL" dirty="0"/>
              <a:t>Wie profiteert van het hergebruik van overheidsinformatie?</a:t>
            </a:r>
          </a:p>
          <a:p>
            <a:r>
              <a:rPr lang="nl-NL" dirty="0"/>
              <a:t> Wat zijn anonieme data(sets)?</a:t>
            </a:r>
          </a:p>
          <a:p>
            <a:r>
              <a:rPr lang="nl-NL" dirty="0"/>
              <a:t>Grenzen vanuit het gegevensbeschermingsrecht?</a:t>
            </a:r>
          </a:p>
          <a:p>
            <a:r>
              <a:rPr lang="nl-NL" dirty="0"/>
              <a:t>Grenzen vanuit het databankrecht?</a:t>
            </a:r>
          </a:p>
          <a:p>
            <a:r>
              <a:rPr lang="nl-NL" dirty="0"/>
              <a:t>Wat zijn nu echt de plichten die volgen uit de PSI/Company </a:t>
            </a:r>
            <a:r>
              <a:rPr lang="nl-NL" dirty="0" err="1"/>
              <a:t>Law</a:t>
            </a:r>
            <a:r>
              <a:rPr lang="nl-NL" dirty="0"/>
              <a:t> richtlijnen?</a:t>
            </a:r>
          </a:p>
        </p:txBody>
      </p:sp>
    </p:spTree>
    <p:extLst>
      <p:ext uri="{BB962C8B-B14F-4D97-AF65-F5344CB8AC3E}">
        <p14:creationId xmlns:p14="http://schemas.microsoft.com/office/powerpoint/2010/main" val="283530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9FF6F-11CF-4F36-8806-F637BBDBBA5A}"/>
              </a:ext>
            </a:extLst>
          </p:cNvPr>
          <p:cNvSpPr>
            <a:spLocks noGrp="1"/>
          </p:cNvSpPr>
          <p:nvPr>
            <p:ph type="title"/>
          </p:nvPr>
        </p:nvSpPr>
        <p:spPr/>
        <p:txBody>
          <a:bodyPr/>
          <a:lstStyle/>
          <a:p>
            <a:r>
              <a:rPr lang="nl-NL" sz="4000" dirty="0"/>
              <a:t>Transparantie met behoud van privacy</a:t>
            </a:r>
          </a:p>
        </p:txBody>
      </p:sp>
      <p:sp>
        <p:nvSpPr>
          <p:cNvPr id="3" name="Tijdelijke aanduiding voor inhoud 2">
            <a:extLst>
              <a:ext uri="{FF2B5EF4-FFF2-40B4-BE49-F238E27FC236}">
                <a16:creationId xmlns:a16="http://schemas.microsoft.com/office/drawing/2014/main" id="{53A9C472-03A9-49AF-AE90-7E45C6B8C964}"/>
              </a:ext>
            </a:extLst>
          </p:cNvPr>
          <p:cNvSpPr>
            <a:spLocks noGrp="1"/>
          </p:cNvSpPr>
          <p:nvPr>
            <p:ph idx="1"/>
          </p:nvPr>
        </p:nvSpPr>
        <p:spPr/>
        <p:txBody>
          <a:bodyPr>
            <a:normAutofit fontScale="85000" lnSpcReduction="20000"/>
          </a:bodyPr>
          <a:lstStyle/>
          <a:p>
            <a:r>
              <a:rPr lang="nl-NL" dirty="0"/>
              <a:t>“Dat als zzp’er jouw persoonsgegevens in het Handelsregister terechtkomen is één ding, maar dat de Kamer van Koophandel ze ook doorverkoopt voor marketingdoeleinden gaat voor veel mensen te ver. Ook de ruim 1 miljoen zzp’ers hebben recht op privacy. De Autoriteit Persoonsgegevens is in 2018 een onderzoek gestart naar deze praktijk omdat zij vindt dat dit mogelijk in strijd is met de wet.”</a:t>
            </a:r>
          </a:p>
          <a:p>
            <a:r>
              <a:rPr lang="nl-NL" dirty="0"/>
              <a:t>“Als organisaties die een transparante en open overheid najagen volgen we deze richtlijn, en de implementatie ervan, nauwgezet. De implementatie van deze richtlijn biedt een kans om in Nederland en Europees een verbeterslag te realiseren in beschikbaarheid en gebruik van data voor maatschappelijke en economische doeleinden. Ook zien we mogelijkheden voor hogere standaarden in kwaliteit van Nederlandse open data, die we waar mogelijk zo hoogwaardig mogelijk conform het bekende 5-sterren Open Data Model moeten aanbieden.”</a:t>
            </a:r>
          </a:p>
        </p:txBody>
      </p:sp>
    </p:spTree>
    <p:extLst>
      <p:ext uri="{BB962C8B-B14F-4D97-AF65-F5344CB8AC3E}">
        <p14:creationId xmlns:p14="http://schemas.microsoft.com/office/powerpoint/2010/main" val="127295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400" dirty="0"/>
              <a:t>Richtlijn hergebruik overheidsinformatie &amp; Richtlijn aangaande bepaalde aspecten van het vennootschapsrecht</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Artikel 1 lid 4</a:t>
            </a:r>
            <a:br>
              <a:rPr lang="nl-NL" dirty="0"/>
            </a:br>
            <a:r>
              <a:rPr lang="nl-NL" dirty="0"/>
              <a:t>Deze richtlijn laat het niveau van de bescherming van individuen met betrekking tot het verwerken van persoonsgegevens krachtens de bepalingen van het Unierecht en de nationale wetgeving intact en heeft daar geen enkele invloed op, en houdt met name geen wijziging in van de verplichtingen en rechten in Richtlijn 95/46/EG.</a:t>
            </a:r>
          </a:p>
          <a:p>
            <a:pPr marL="0" indent="0">
              <a:buNone/>
            </a:pPr>
            <a:endParaRPr lang="nl-NL" dirty="0"/>
          </a:p>
          <a:p>
            <a:pPr marL="0" indent="0">
              <a:buNone/>
            </a:pPr>
            <a:r>
              <a:rPr lang="nl-NL" i="1" dirty="0"/>
              <a:t>Artikel 161</a:t>
            </a:r>
          </a:p>
          <a:p>
            <a:pPr marL="0" indent="0">
              <a:buNone/>
            </a:pPr>
            <a:r>
              <a:rPr lang="nl-NL" dirty="0"/>
              <a:t>Op de verwerking van persoonsgegevens in het kader van deze richtlijn is Richtlijn 95/46/EG van toepassing</a:t>
            </a:r>
          </a:p>
          <a:p>
            <a:pPr marL="0" indent="0">
              <a:buNone/>
            </a:pPr>
            <a:endParaRPr lang="nl-NL" dirty="0"/>
          </a:p>
        </p:txBody>
      </p:sp>
    </p:spTree>
    <p:extLst>
      <p:ext uri="{BB962C8B-B14F-4D97-AF65-F5344CB8AC3E}">
        <p14:creationId xmlns:p14="http://schemas.microsoft.com/office/powerpoint/2010/main" val="63425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Spanningsvelden</a:t>
            </a:r>
          </a:p>
        </p:txBody>
      </p:sp>
      <p:sp>
        <p:nvSpPr>
          <p:cNvPr id="3" name="Tijdelijke aanduiding voor inhoud 2"/>
          <p:cNvSpPr>
            <a:spLocks noGrp="1"/>
          </p:cNvSpPr>
          <p:nvPr>
            <p:ph idx="1"/>
          </p:nvPr>
        </p:nvSpPr>
        <p:spPr/>
        <p:txBody>
          <a:bodyPr>
            <a:normAutofit/>
          </a:bodyPr>
          <a:lstStyle/>
          <a:p>
            <a:r>
              <a:rPr lang="nl-NL" dirty="0"/>
              <a:t>(1) Identificeren en anonimiseren</a:t>
            </a:r>
            <a:br>
              <a:rPr lang="nl-NL" dirty="0"/>
            </a:br>
            <a:endParaRPr lang="nl-NL" dirty="0"/>
          </a:p>
          <a:p>
            <a:r>
              <a:rPr lang="nl-NL" dirty="0"/>
              <a:t>(2) Doel en doelbinding</a:t>
            </a:r>
            <a:br>
              <a:rPr lang="nl-NL" dirty="0"/>
            </a:br>
            <a:endParaRPr lang="nl-NL" dirty="0"/>
          </a:p>
          <a:p>
            <a:r>
              <a:rPr lang="nl-NL" dirty="0"/>
              <a:t>(3) Controle en verantwoordelijkheid</a:t>
            </a:r>
            <a:br>
              <a:rPr lang="nl-NL" dirty="0"/>
            </a:br>
            <a:endParaRPr lang="nl-NL" dirty="0"/>
          </a:p>
          <a:p>
            <a:r>
              <a:rPr lang="nl-NL" dirty="0"/>
              <a:t>(4) Dataminimalisatie &amp; Opslagbeperking</a:t>
            </a:r>
          </a:p>
          <a:p>
            <a:endParaRPr lang="nl-NL" dirty="0"/>
          </a:p>
          <a:p>
            <a:r>
              <a:rPr lang="nl-NL" dirty="0"/>
              <a:t>(5) Transparantie &amp; Datakwaliteit</a:t>
            </a:r>
            <a:br>
              <a:rPr lang="nl-NL" dirty="0"/>
            </a:br>
            <a:endParaRPr lang="nl-NL" dirty="0"/>
          </a:p>
        </p:txBody>
      </p:sp>
    </p:spTree>
    <p:extLst>
      <p:ext uri="{BB962C8B-B14F-4D97-AF65-F5344CB8AC3E}">
        <p14:creationId xmlns:p14="http://schemas.microsoft.com/office/powerpoint/2010/main" val="199945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(1) Identificeren en anonimiseren</a:t>
            </a:r>
            <a:endParaRPr lang="nl-NL" b="1" dirty="0"/>
          </a:p>
        </p:txBody>
      </p:sp>
      <p:sp>
        <p:nvSpPr>
          <p:cNvPr id="3" name="Tijdelijke aanduiding voor inhoud 2"/>
          <p:cNvSpPr>
            <a:spLocks noGrp="1"/>
          </p:cNvSpPr>
          <p:nvPr>
            <p:ph idx="1"/>
          </p:nvPr>
        </p:nvSpPr>
        <p:spPr/>
        <p:txBody>
          <a:bodyPr>
            <a:normAutofit fontScale="85000" lnSpcReduction="10000"/>
          </a:bodyPr>
          <a:lstStyle/>
          <a:p>
            <a:r>
              <a:rPr lang="nl-NL" i="1" dirty="0"/>
              <a:t>Artikel 4 </a:t>
            </a:r>
            <a:r>
              <a:rPr lang="nl-NL" b="1" dirty="0"/>
              <a:t>Definities </a:t>
            </a:r>
            <a:r>
              <a:rPr lang="nl-NL" dirty="0"/>
              <a:t>Voor de toepassing van deze verordening wordt verstaan onder: 1) „</a:t>
            </a:r>
            <a:r>
              <a:rPr lang="nl-NL" dirty="0" err="1"/>
              <a:t>persoonsgegevens”:alle</a:t>
            </a:r>
            <a:r>
              <a:rPr lang="nl-NL" dirty="0"/>
              <a:t>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a:p>
            <a:r>
              <a:rPr lang="nl-NL" dirty="0"/>
              <a:t>Re-identificatie en de-</a:t>
            </a:r>
            <a:r>
              <a:rPr lang="nl-NL" dirty="0" err="1"/>
              <a:t>annonimisering</a:t>
            </a:r>
            <a:endParaRPr lang="nl-NL" dirty="0"/>
          </a:p>
          <a:p>
            <a:r>
              <a:rPr lang="nl-NL" dirty="0"/>
              <a:t>Koppeling anonieme aan identificerende gegevens</a:t>
            </a:r>
          </a:p>
          <a:p>
            <a:r>
              <a:rPr lang="nl-NL" dirty="0"/>
              <a:t>Impact op de persoonlijke levenssfeer</a:t>
            </a:r>
          </a:p>
          <a:p>
            <a:endParaRPr lang="nl-NL" dirty="0"/>
          </a:p>
        </p:txBody>
      </p:sp>
    </p:spTree>
    <p:extLst>
      <p:ext uri="{BB962C8B-B14F-4D97-AF65-F5344CB8AC3E}">
        <p14:creationId xmlns:p14="http://schemas.microsoft.com/office/powerpoint/2010/main" val="146428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 Doel en doelbinding </a:t>
            </a:r>
          </a:p>
        </p:txBody>
      </p:sp>
      <p:sp>
        <p:nvSpPr>
          <p:cNvPr id="3" name="Tijdelijke aanduiding voor inhoud 2"/>
          <p:cNvSpPr>
            <a:spLocks noGrp="1"/>
          </p:cNvSpPr>
          <p:nvPr>
            <p:ph idx="1"/>
          </p:nvPr>
        </p:nvSpPr>
        <p:spPr/>
        <p:txBody>
          <a:bodyPr>
            <a:normAutofit fontScale="92500"/>
          </a:bodyPr>
          <a:lstStyle/>
          <a:p>
            <a:pPr marL="0" indent="0">
              <a:buNone/>
            </a:pPr>
            <a:r>
              <a:rPr lang="nl-NL" i="1" dirty="0"/>
              <a:t>Artikel 5 </a:t>
            </a:r>
            <a:r>
              <a:rPr lang="nl-NL" b="1" dirty="0"/>
              <a:t>Beginselen inzake verwerking van persoonsgegevens </a:t>
            </a:r>
          </a:p>
          <a:p>
            <a:pPr marL="0" indent="0">
              <a:buNone/>
            </a:pPr>
            <a:r>
              <a:rPr lang="nl-NL" dirty="0"/>
              <a:t>1.Persoonsgegevens moeten: </a:t>
            </a:r>
          </a:p>
          <a:p>
            <a:pPr marL="0" indent="0">
              <a:buNone/>
            </a:pPr>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p:txBody>
      </p:sp>
    </p:spTree>
    <p:extLst>
      <p:ext uri="{BB962C8B-B14F-4D97-AF65-F5344CB8AC3E}">
        <p14:creationId xmlns:p14="http://schemas.microsoft.com/office/powerpoint/2010/main" val="416654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(3) Controle en verantwoordelijkheid</a:t>
            </a:r>
          </a:p>
        </p:txBody>
      </p:sp>
      <p:sp>
        <p:nvSpPr>
          <p:cNvPr id="3" name="Tijdelijke aanduiding voor inhoud 2"/>
          <p:cNvSpPr>
            <a:spLocks noGrp="1"/>
          </p:cNvSpPr>
          <p:nvPr>
            <p:ph idx="1"/>
          </p:nvPr>
        </p:nvSpPr>
        <p:spPr>
          <a:xfrm>
            <a:off x="457200" y="1844824"/>
            <a:ext cx="8229600" cy="4320480"/>
          </a:xfrm>
        </p:spPr>
        <p:txBody>
          <a:bodyPr>
            <a:normAutofit/>
          </a:bodyPr>
          <a:lstStyle/>
          <a:p>
            <a:pPr marL="0" indent="0">
              <a:buNone/>
            </a:pPr>
            <a:endParaRPr lang="nl-NL" sz="2400" i="1" dirty="0"/>
          </a:p>
          <a:p>
            <a:pPr marL="0" indent="0">
              <a:buNone/>
            </a:pPr>
            <a:endParaRPr lang="nl-NL" sz="2400" i="1" dirty="0"/>
          </a:p>
          <a:p>
            <a:pPr marL="0" indent="0">
              <a:buNone/>
            </a:pPr>
            <a:r>
              <a:rPr lang="nl-NL" sz="2400" i="1" dirty="0"/>
              <a:t>Artikel 5 </a:t>
            </a:r>
            <a:r>
              <a:rPr lang="nl-NL" sz="2400" b="1" dirty="0"/>
              <a:t>Beginselen inzake verwerking van persoonsgegevens </a:t>
            </a:r>
          </a:p>
          <a:p>
            <a:pPr marL="0" indent="0">
              <a:buNone/>
            </a:pPr>
            <a:r>
              <a:rPr lang="nl-NL" sz="2400" dirty="0"/>
              <a:t>1.Persoonsgegevens moeten: </a:t>
            </a:r>
          </a:p>
          <a:p>
            <a:pPr marL="0" indent="0">
              <a:buNone/>
            </a:pPr>
            <a:r>
              <a:rPr lang="nl-NL" dirty="0"/>
              <a:t>f) door het nemen van passende technische of organisatorische maatregelen op een dusdanige manier worden verwerkt dat een passende beveiliging ervan gewaarborgd is, en dat zij onder meer beschermd zijn tegen ongeoorloofde of onrechtmatige verwerking en tegen onopzettelijk verlies, vernietiging of beschadiging („integriteit en vertrouwelijkheid”). </a:t>
            </a:r>
            <a:endParaRPr lang="nl-NL" sz="5400" dirty="0"/>
          </a:p>
        </p:txBody>
      </p:sp>
    </p:spTree>
    <p:extLst>
      <p:ext uri="{BB962C8B-B14F-4D97-AF65-F5344CB8AC3E}">
        <p14:creationId xmlns:p14="http://schemas.microsoft.com/office/powerpoint/2010/main" val="296912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086C0-F19A-43E3-93DB-2FCEEFDEAD06}"/>
              </a:ext>
            </a:extLst>
          </p:cNvPr>
          <p:cNvSpPr>
            <a:spLocks noGrp="1"/>
          </p:cNvSpPr>
          <p:nvPr>
            <p:ph type="title"/>
          </p:nvPr>
        </p:nvSpPr>
        <p:spPr/>
        <p:txBody>
          <a:bodyPr/>
          <a:lstStyle/>
          <a:p>
            <a:r>
              <a:rPr lang="nl-NL" dirty="0"/>
              <a:t>(4) Dataminimalisatie &amp; Opslagbeperking</a:t>
            </a:r>
          </a:p>
        </p:txBody>
      </p:sp>
      <p:sp>
        <p:nvSpPr>
          <p:cNvPr id="3" name="Tijdelijke aanduiding voor inhoud 2">
            <a:extLst>
              <a:ext uri="{FF2B5EF4-FFF2-40B4-BE49-F238E27FC236}">
                <a16:creationId xmlns:a16="http://schemas.microsoft.com/office/drawing/2014/main" id="{9A60CF6D-C793-4E5A-BFCB-B3AA5D134F27}"/>
              </a:ext>
            </a:extLst>
          </p:cNvPr>
          <p:cNvSpPr>
            <a:spLocks noGrp="1"/>
          </p:cNvSpPr>
          <p:nvPr>
            <p:ph idx="1"/>
          </p:nvPr>
        </p:nvSpPr>
        <p:spPr/>
        <p:txBody>
          <a:bodyPr>
            <a:normAutofit fontScale="77500" lnSpcReduction="20000"/>
          </a:bodyPr>
          <a:lstStyle/>
          <a:p>
            <a:pPr marL="0" indent="0">
              <a:buNone/>
            </a:pPr>
            <a:r>
              <a:rPr lang="nl-NL" i="1" dirty="0"/>
              <a:t>Artikel 5 </a:t>
            </a:r>
            <a:r>
              <a:rPr lang="nl-NL" b="1" dirty="0"/>
              <a:t>Beginselen inzake verwerking van persoonsgegevens </a:t>
            </a:r>
          </a:p>
          <a:p>
            <a:pPr marL="0" indent="0">
              <a:buNone/>
            </a:pPr>
            <a:r>
              <a:rPr lang="nl-NL" dirty="0"/>
              <a:t>1.Persoonsgegevens moeten: </a:t>
            </a:r>
          </a:p>
          <a:p>
            <a:r>
              <a:rPr lang="nl-NL" dirty="0"/>
              <a:t>c) toereikend zijn, ter zake dienend en beperkt tot wat noodzakelijk is voor de doeleinden waarvoor zij worden verwerkt („minimale gegevensverwerking”); </a:t>
            </a:r>
          </a:p>
          <a:p>
            <a:r>
              <a:rPr lang="nl-NL" dirty="0"/>
              <a:t>e) worden bewaard in een vorm die het mogelijk maakt de betrokkenen niet langer te identificeren dan voor de doeleinden waarvoor de persoonsgegevens worden verwerkt noodzakelijk is; persoonsgegevens mogen voor langere perioden worden opgeslagen voor zover de persoonsgegevens louter met het oog op archivering in het algemeen belang, wetenschappelijk of historisch onderzoek of statistische doeleinden worden verwerkt overeenkomstig artikel 89, lid 1, mits de bij deze verordening vereiste passende technische en organisatorische maatregelen worden getroffen om de rechten en vrijheden van de betrokkene te beschermen („opslagbeperking”); </a:t>
            </a:r>
          </a:p>
        </p:txBody>
      </p:sp>
    </p:spTree>
    <p:extLst>
      <p:ext uri="{BB962C8B-B14F-4D97-AF65-F5344CB8AC3E}">
        <p14:creationId xmlns:p14="http://schemas.microsoft.com/office/powerpoint/2010/main" val="340287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B6FE8-5DEF-4472-B9CB-EECB9F2BFE7C}"/>
              </a:ext>
            </a:extLst>
          </p:cNvPr>
          <p:cNvSpPr>
            <a:spLocks noGrp="1"/>
          </p:cNvSpPr>
          <p:nvPr>
            <p:ph type="title"/>
          </p:nvPr>
        </p:nvSpPr>
        <p:spPr/>
        <p:txBody>
          <a:bodyPr/>
          <a:lstStyle/>
          <a:p>
            <a:r>
              <a:rPr lang="nl-NL" dirty="0"/>
              <a:t>(5) Transparantie &amp; Datakwaliteit</a:t>
            </a:r>
          </a:p>
        </p:txBody>
      </p:sp>
      <p:sp>
        <p:nvSpPr>
          <p:cNvPr id="3" name="Tijdelijke aanduiding voor inhoud 2">
            <a:extLst>
              <a:ext uri="{FF2B5EF4-FFF2-40B4-BE49-F238E27FC236}">
                <a16:creationId xmlns:a16="http://schemas.microsoft.com/office/drawing/2014/main" id="{6CD25043-DFB7-463F-BDEF-F768C2BA31EB}"/>
              </a:ext>
            </a:extLst>
          </p:cNvPr>
          <p:cNvSpPr>
            <a:spLocks noGrp="1"/>
          </p:cNvSpPr>
          <p:nvPr>
            <p:ph idx="1"/>
          </p:nvPr>
        </p:nvSpPr>
        <p:spPr/>
        <p:txBody>
          <a:bodyPr>
            <a:normAutofit fontScale="92500"/>
          </a:bodyPr>
          <a:lstStyle/>
          <a:p>
            <a:pPr marL="0" indent="0">
              <a:buNone/>
            </a:pPr>
            <a:r>
              <a:rPr lang="nl-NL" i="1" dirty="0"/>
              <a:t>Artikel 5 </a:t>
            </a:r>
            <a:r>
              <a:rPr lang="nl-NL" b="1" dirty="0"/>
              <a:t>Beginselen inzake verwerking van persoonsgegevens </a:t>
            </a:r>
          </a:p>
          <a:p>
            <a:pPr marL="0" indent="0">
              <a:buNone/>
            </a:pPr>
            <a:r>
              <a:rPr lang="nl-NL" dirty="0"/>
              <a:t>1.Persoonsgegevens moeten: </a:t>
            </a:r>
          </a:p>
          <a:p>
            <a:r>
              <a:rPr lang="nl-NL" dirty="0"/>
              <a:t>a)worden verwerkt op een wijze die ten aanzien van de betrokkene rechtmatig, behoorlijk en transparant is („rechtmatigheid, behoorlijkheid en transparantie”); </a:t>
            </a:r>
          </a:p>
          <a:p>
            <a:r>
              <a:rPr lang="nl-NL" dirty="0"/>
              <a:t>d)juist zijn en zo nodig worden geactualiseerd; alle redelijke maatregelen moeten worden genomen om de persoonsgegevens die, gelet op de doeleinden waarvoor zij worden verwerkt, onjuist zijn, onverwijld te wissen of te rectificeren („juistheid”); </a:t>
            </a:r>
          </a:p>
        </p:txBody>
      </p:sp>
    </p:spTree>
    <p:extLst>
      <p:ext uri="{BB962C8B-B14F-4D97-AF65-F5344CB8AC3E}">
        <p14:creationId xmlns:p14="http://schemas.microsoft.com/office/powerpoint/2010/main" val="2444401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73</TotalTime>
  <Words>737</Words>
  <Application>Microsoft Office PowerPoint</Application>
  <PresentationFormat>Diavoorstelling (4:3)</PresentationFormat>
  <Paragraphs>51</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Century Gothic</vt:lpstr>
      <vt:lpstr>Wingdings 3</vt:lpstr>
      <vt:lpstr>Ion-directiekamer</vt:lpstr>
      <vt:lpstr>Hergebruik van overheidsinformatie</vt:lpstr>
      <vt:lpstr>Transparantie met behoud van privacy</vt:lpstr>
      <vt:lpstr>Richtlijn hergebruik overheidsinformatie &amp; Richtlijn aangaande bepaalde aspecten van het vennootschapsrecht</vt:lpstr>
      <vt:lpstr>Spanningsvelden</vt:lpstr>
      <vt:lpstr>(1) Identificeren en anonimiseren</vt:lpstr>
      <vt:lpstr>(2) Doel en doelbinding </vt:lpstr>
      <vt:lpstr>(3) Controle en verantwoordelijkheid</vt:lpstr>
      <vt:lpstr>(4) Dataminimalisatie &amp; Opslagbeperking</vt:lpstr>
      <vt:lpstr>(5) Transparantie &amp; Datakwaliteit</vt:lpstr>
      <vt:lpstr>(6) Discussiepunten</vt:lpstr>
    </vt:vector>
  </TitlesOfParts>
  <Company>Ministerie van Algemene Zaken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Hergebruik van overheidsinformatie</dc:title>
  <dc:creator>Sloot, B. van der</dc:creator>
  <cp:lastModifiedBy>Bart Van der Sloot</cp:lastModifiedBy>
  <cp:revision>8</cp:revision>
  <cp:lastPrinted>2015-06-04T10:27:50Z</cp:lastPrinted>
  <dcterms:created xsi:type="dcterms:W3CDTF">2015-06-04T09:56:03Z</dcterms:created>
  <dcterms:modified xsi:type="dcterms:W3CDTF">2019-07-12T07:29:28Z</dcterms:modified>
</cp:coreProperties>
</file>