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7" r:id="rId3"/>
    <p:sldId id="258" r:id="rId4"/>
    <p:sldId id="273" r:id="rId5"/>
    <p:sldId id="274" r:id="rId6"/>
    <p:sldId id="275" r:id="rId7"/>
    <p:sldId id="260" r:id="rId8"/>
    <p:sldId id="261" r:id="rId9"/>
    <p:sldId id="276" r:id="rId10"/>
    <p:sldId id="277" r:id="rId11"/>
    <p:sldId id="278" r:id="rId12"/>
    <p:sldId id="280" r:id="rId13"/>
    <p:sldId id="262" r:id="rId14"/>
    <p:sldId id="281" r:id="rId15"/>
    <p:sldId id="282" r:id="rId16"/>
    <p:sldId id="283" r:id="rId17"/>
    <p:sldId id="284" r:id="rId18"/>
    <p:sldId id="285" r:id="rId19"/>
    <p:sldId id="286" r:id="rId20"/>
    <p:sldId id="264" r:id="rId21"/>
    <p:sldId id="265" r:id="rId22"/>
    <p:sldId id="266" r:id="rId23"/>
    <p:sldId id="267" r:id="rId24"/>
    <p:sldId id="268" r:id="rId25"/>
    <p:sldId id="269" r:id="rId26"/>
    <p:sldId id="270" r:id="rId27"/>
    <p:sldId id="271" r:id="rId28"/>
    <p:sldId id="272" r:id="rId29"/>
    <p:sldId id="26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660"/>
  </p:normalViewPr>
  <p:slideViewPr>
    <p:cSldViewPr snapToGrid="0">
      <p:cViewPr varScale="1">
        <p:scale>
          <a:sx n="108" d="100"/>
          <a:sy n="108"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7/21/2020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7/21/2020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7/21/2020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988517" y="2539767"/>
            <a:ext cx="8291744" cy="1172962"/>
          </a:xfrm>
        </p:spPr>
        <p:txBody>
          <a:bodyPr>
            <a:noAutofit/>
          </a:bodyPr>
          <a:lstStyle/>
          <a:p>
            <a:pPr algn="ctr"/>
            <a:r>
              <a:rPr lang="nl-NL" sz="6000" b="1" dirty="0" err="1"/>
              <a:t>Quality</a:t>
            </a:r>
            <a:r>
              <a:rPr lang="nl-NL" sz="6000" b="1" dirty="0"/>
              <a:t> of </a:t>
            </a:r>
            <a:r>
              <a:rPr lang="nl-NL" sz="6000" b="1" dirty="0" err="1"/>
              <a:t>Law</a:t>
            </a:r>
            <a:r>
              <a:rPr lang="nl-NL" sz="6000" b="1" dirty="0"/>
              <a:t>: </a:t>
            </a:r>
            <a:r>
              <a:rPr lang="nl-NL" sz="6000" b="1" dirty="0" err="1"/>
              <a:t>the</a:t>
            </a:r>
            <a:r>
              <a:rPr lang="nl-NL" sz="6000" b="1" dirty="0"/>
              <a:t> half-way </a:t>
            </a:r>
            <a:r>
              <a:rPr lang="nl-NL" sz="6000" b="1" dirty="0" err="1"/>
              <a:t>revolution</a:t>
            </a:r>
            <a:endParaRPr lang="nl-NL" sz="60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fontScale="92500" lnSpcReduction="20000"/>
          </a:bodyPr>
          <a:lstStyle/>
          <a:p>
            <a:r>
              <a:rPr lang="nl-NL" sz="2400" dirty="0">
                <a:solidFill>
                  <a:schemeClr val="bg1"/>
                </a:solidFill>
              </a:rPr>
              <a:t>Malone: </a:t>
            </a:r>
            <a:r>
              <a:rPr lang="nl-NL" sz="2400" dirty="0" err="1">
                <a:solidFill>
                  <a:schemeClr val="bg1"/>
                </a:solidFill>
              </a:rPr>
              <a:t>additional</a:t>
            </a:r>
            <a:r>
              <a:rPr lang="nl-NL" sz="2400" dirty="0">
                <a:solidFill>
                  <a:schemeClr val="bg1"/>
                </a:solidFill>
              </a:rPr>
              <a:t> </a:t>
            </a:r>
            <a:r>
              <a:rPr lang="nl-NL" sz="2400" dirty="0" err="1">
                <a:solidFill>
                  <a:schemeClr val="bg1"/>
                </a:solidFill>
              </a:rPr>
              <a:t>safeguards</a:t>
            </a:r>
            <a:r>
              <a:rPr lang="nl-NL" sz="2400" dirty="0">
                <a:solidFill>
                  <a:schemeClr val="bg1"/>
                </a:solidFill>
              </a:rPr>
              <a:t> </a:t>
            </a:r>
            <a:r>
              <a:rPr lang="nl-NL" sz="2400" dirty="0" err="1">
                <a:solidFill>
                  <a:schemeClr val="bg1"/>
                </a:solidFill>
              </a:rPr>
              <a:t>for</a:t>
            </a:r>
            <a:r>
              <a:rPr lang="nl-NL" sz="2400" dirty="0">
                <a:solidFill>
                  <a:schemeClr val="bg1"/>
                </a:solidFill>
              </a:rPr>
              <a:t> </a:t>
            </a:r>
            <a:r>
              <a:rPr lang="nl-NL" sz="2400" dirty="0" err="1">
                <a:solidFill>
                  <a:schemeClr val="bg1"/>
                </a:solidFill>
              </a:rPr>
              <a:t>secret</a:t>
            </a:r>
            <a:r>
              <a:rPr lang="nl-NL" sz="2400" dirty="0">
                <a:solidFill>
                  <a:schemeClr val="bg1"/>
                </a:solidFill>
              </a:rPr>
              <a:t> services</a:t>
            </a:r>
          </a:p>
          <a:p>
            <a:r>
              <a:rPr lang="en-GB" sz="2400" dirty="0">
                <a:solidFill>
                  <a:schemeClr val="bg1"/>
                </a:solidFill>
                <a:effectLst/>
                <a:ea typeface="Times New Roman" panose="02020603050405020304" pitchFamily="18" charset="0"/>
              </a:rPr>
              <a:t>In Leander (1987), this line of interpretation was confirmed when the Court stressed that, while laws can normally be more open, because policies and actions by governmental organisations are generally disclosed to the public,</a:t>
            </a:r>
            <a:r>
              <a:rPr lang="en-GB" sz="2400" dirty="0">
                <a:solidFill>
                  <a:schemeClr val="bg1"/>
                </a:solidFill>
                <a:effectLst/>
                <a:ea typeface="Calibri" panose="020F0502020204030204" pitchFamily="34" charset="0"/>
              </a:rPr>
              <a:t> ‘</a:t>
            </a:r>
            <a:r>
              <a:rPr lang="en-GB" sz="2400" dirty="0">
                <a:solidFill>
                  <a:schemeClr val="bg1"/>
                </a:solidFill>
                <a:effectLst/>
                <a:highlight>
                  <a:srgbClr val="FF0000"/>
                </a:highlight>
                <a:ea typeface="Times New Roman" panose="02020603050405020304" pitchFamily="18" charset="0"/>
              </a:rPr>
              <a:t>where the implementation of the law consists of secret measures, not open to scrutiny by the individuals concerned or by the public at large, the law itself, as opposed to the accompanying administrative practice, must indicate the scope of any discretion</a:t>
            </a:r>
            <a:r>
              <a:rPr lang="en-GB" sz="2400" dirty="0">
                <a:solidFill>
                  <a:schemeClr val="bg1"/>
                </a:solidFill>
                <a:effectLst/>
                <a:ea typeface="Times New Roman" panose="02020603050405020304" pitchFamily="18" charset="0"/>
              </a:rPr>
              <a:t> conferred on the competent authority with sufficient clarity, having regard to the legitimate aim of the measure in question, to give the individual adequate protection against arbitrary interference.’</a:t>
            </a:r>
            <a:endParaRPr lang="nl-NL" sz="2400" dirty="0">
              <a:solidFill>
                <a:schemeClr val="bg1"/>
              </a:solidFill>
            </a:endParaRPr>
          </a:p>
        </p:txBody>
      </p:sp>
    </p:spTree>
    <p:extLst>
      <p:ext uri="{BB962C8B-B14F-4D97-AF65-F5344CB8AC3E}">
        <p14:creationId xmlns:p14="http://schemas.microsoft.com/office/powerpoint/2010/main" val="138321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fontScale="92500"/>
          </a:bodyPr>
          <a:lstStyle/>
          <a:p>
            <a:pPr algn="just">
              <a:lnSpc>
                <a:spcPct val="107000"/>
              </a:lnSpc>
              <a:spcAft>
                <a:spcPts val="0"/>
              </a:spcAft>
            </a:pPr>
            <a:r>
              <a:rPr lang="en-GB" sz="1600" dirty="0" err="1">
                <a:solidFill>
                  <a:schemeClr val="bg1"/>
                </a:solidFill>
                <a:effectLst/>
                <a:ea typeface="Calibri" panose="020F0502020204030204" pitchFamily="34" charset="0"/>
                <a:cs typeface="Times New Roman" panose="02020603050405020304" pitchFamily="18" charset="0"/>
              </a:rPr>
              <a:t>Kruslin</a:t>
            </a:r>
            <a:r>
              <a:rPr lang="en-GB" sz="1600" dirty="0">
                <a:solidFill>
                  <a:schemeClr val="bg1"/>
                </a:solidFill>
                <a:effectLst/>
                <a:ea typeface="Calibri" panose="020F0502020204030204" pitchFamily="34" charset="0"/>
                <a:cs typeface="Times New Roman" panose="02020603050405020304" pitchFamily="18" charset="0"/>
              </a:rPr>
              <a:t> and </a:t>
            </a:r>
            <a:r>
              <a:rPr lang="en-GB" sz="1600" dirty="0" err="1">
                <a:solidFill>
                  <a:schemeClr val="bg1"/>
                </a:solidFill>
                <a:effectLst/>
                <a:ea typeface="Calibri" panose="020F0502020204030204" pitchFamily="34" charset="0"/>
                <a:cs typeface="Times New Roman" panose="02020603050405020304" pitchFamily="18" charset="0"/>
              </a:rPr>
              <a:t>Huvig</a:t>
            </a:r>
            <a:r>
              <a:rPr lang="en-GB" sz="1600" dirty="0">
                <a:solidFill>
                  <a:schemeClr val="bg1"/>
                </a:solidFill>
                <a:effectLst/>
                <a:ea typeface="Calibri" panose="020F0502020204030204" pitchFamily="34" charset="0"/>
                <a:cs typeface="Times New Roman" panose="02020603050405020304" pitchFamily="18" charset="0"/>
              </a:rPr>
              <a:t> (1990), the Court focussed almost entirely on the existence of adequate safeguards against the abuse of power. It stressed that only some of the safeguards were expressly provided for in law and concluded that the system did not afford adequate safeguards, citing a number of reasons such as, but not limited to: </a:t>
            </a:r>
            <a:endParaRPr lang="nl-NL" sz="1600" dirty="0">
              <a:solidFill>
                <a:schemeClr val="bg1"/>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GB" sz="1600" dirty="0">
                <a:solidFill>
                  <a:schemeClr val="bg1"/>
                </a:solidFill>
                <a:effectLst/>
                <a:highlight>
                  <a:srgbClr val="FF0000"/>
                </a:highlight>
                <a:ea typeface="Calibri" panose="020F0502020204030204" pitchFamily="34" charset="0"/>
                <a:cs typeface="Times New Roman" panose="02020603050405020304" pitchFamily="18" charset="0"/>
              </a:rPr>
              <a:t>Unclarity with respect to the categories of people liable to have their telephones tapped; </a:t>
            </a:r>
            <a:endParaRPr lang="nl-NL" sz="1600" dirty="0">
              <a:solidFill>
                <a:schemeClr val="bg1"/>
              </a:solidFill>
              <a:effectLst/>
              <a:highlight>
                <a:srgbClr val="FF0000"/>
              </a:highligh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GB" sz="1600" dirty="0">
                <a:solidFill>
                  <a:schemeClr val="bg1"/>
                </a:solidFill>
                <a:effectLst/>
                <a:highlight>
                  <a:srgbClr val="FF0000"/>
                </a:highlight>
                <a:ea typeface="Calibri" panose="020F0502020204030204" pitchFamily="34" charset="0"/>
                <a:cs typeface="Times New Roman" panose="02020603050405020304" pitchFamily="18" charset="0"/>
              </a:rPr>
              <a:t>Unclarity with respect to the nature of the offences which may give rise to such an order; </a:t>
            </a:r>
            <a:endParaRPr lang="nl-NL" sz="1600" dirty="0">
              <a:solidFill>
                <a:schemeClr val="bg1"/>
              </a:solidFill>
              <a:effectLst/>
              <a:highlight>
                <a:srgbClr val="FF0000"/>
              </a:highligh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GB" sz="1600" dirty="0">
                <a:solidFill>
                  <a:schemeClr val="bg1"/>
                </a:solidFill>
                <a:effectLst/>
                <a:highlight>
                  <a:srgbClr val="FF0000"/>
                </a:highlight>
                <a:ea typeface="Calibri" panose="020F0502020204030204" pitchFamily="34" charset="0"/>
                <a:cs typeface="Times New Roman" panose="02020603050405020304" pitchFamily="18" charset="0"/>
              </a:rPr>
              <a:t>Absence of a limit on the duration of telephone tapping;</a:t>
            </a:r>
            <a:endParaRPr lang="nl-NL" sz="1600" dirty="0">
              <a:solidFill>
                <a:schemeClr val="bg1"/>
              </a:solidFill>
              <a:effectLst/>
              <a:highlight>
                <a:srgbClr val="FF0000"/>
              </a:highligh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GB" sz="1600" dirty="0">
                <a:solidFill>
                  <a:schemeClr val="bg1"/>
                </a:solidFill>
                <a:effectLst/>
                <a:highlight>
                  <a:srgbClr val="FF0000"/>
                </a:highlight>
                <a:ea typeface="Calibri" panose="020F0502020204030204" pitchFamily="34" charset="0"/>
                <a:cs typeface="Times New Roman" panose="02020603050405020304" pitchFamily="18" charset="0"/>
              </a:rPr>
              <a:t>No procedure for drawing up the summary reports containing intercepted conversations;</a:t>
            </a:r>
            <a:endParaRPr lang="nl-NL" sz="1600" dirty="0">
              <a:solidFill>
                <a:schemeClr val="bg1"/>
              </a:solidFill>
              <a:effectLst/>
              <a:highlight>
                <a:srgbClr val="FF0000"/>
              </a:highligh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GB" sz="1600" dirty="0">
                <a:solidFill>
                  <a:schemeClr val="bg1"/>
                </a:solidFill>
                <a:effectLst/>
                <a:highlight>
                  <a:srgbClr val="FF0000"/>
                </a:highlight>
                <a:ea typeface="Calibri" panose="020F0502020204030204" pitchFamily="34" charset="0"/>
                <a:cs typeface="Times New Roman" panose="02020603050405020304" pitchFamily="18" charset="0"/>
              </a:rPr>
              <a:t>Unclarity on the point of the precautions to be taken in order to communicate the recordings for possible inspection by the judge and the defence;</a:t>
            </a:r>
            <a:endParaRPr lang="nl-NL" sz="1600" dirty="0">
              <a:solidFill>
                <a:schemeClr val="bg1"/>
              </a:solidFill>
              <a:effectLst/>
              <a:highlight>
                <a:srgbClr val="FF0000"/>
              </a:highlight>
              <a:ea typeface="Calibri" panose="020F0502020204030204" pitchFamily="34" charset="0"/>
              <a:cs typeface="Times New Roman" panose="02020603050405020304" pitchFamily="18" charset="0"/>
            </a:endParaRPr>
          </a:p>
          <a:p>
            <a:r>
              <a:rPr lang="en-GB" sz="1600" dirty="0">
                <a:solidFill>
                  <a:schemeClr val="bg1"/>
                </a:solidFill>
                <a:effectLst/>
                <a:ea typeface="Calibri" panose="020F0502020204030204" pitchFamily="34" charset="0"/>
              </a:rPr>
              <a:t>Unclarity about the circumstances in which recordings may or must be erased.</a:t>
            </a:r>
            <a:endParaRPr lang="nl-NL" sz="2400" dirty="0">
              <a:solidFill>
                <a:schemeClr val="bg1"/>
              </a:solidFill>
            </a:endParaRPr>
          </a:p>
        </p:txBody>
      </p:sp>
    </p:spTree>
    <p:extLst>
      <p:ext uri="{BB962C8B-B14F-4D97-AF65-F5344CB8AC3E}">
        <p14:creationId xmlns:p14="http://schemas.microsoft.com/office/powerpoint/2010/main" val="1591548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lnSpcReduction="10000"/>
          </a:bodyPr>
          <a:lstStyle/>
          <a:p>
            <a:r>
              <a:rPr lang="en-GB" sz="1800" dirty="0">
                <a:solidFill>
                  <a:schemeClr val="bg1"/>
                </a:solidFill>
                <a:effectLst/>
                <a:latin typeface="Times New Roman" panose="02020603050405020304" pitchFamily="18" charset="0"/>
                <a:ea typeface="Times New Roman" panose="02020603050405020304" pitchFamily="18" charset="0"/>
              </a:rPr>
              <a:t>Although the Court still points to the importance of legal certain for citizens, its main concern is not so much with abuse of power by the executive branch (using powers beyond the boundaries set by the legislator) but with arbitrary use of power (where the executive stays within those boundaries, but the problem is that the boundaries are very broad or non-existent). In addition, an important alteration is that the principle of foreseeability is interpreted not so much as requiring that citizens should be able to know which actions are or are not prohibited (as secret surveillance by police units or intelligence agencies are generally introduced to uncover terrorist cells, organised crimes, etc., about which there is generally no doubt whether they are prohibited or not) but with the foreseeability of how the executive branch would use its powers, when and to whom. Consequently, while the original formulation of the notions of accessibility and foreseeability concerned the relationship between the legislative branch and citizens, this interpretation of the principles focusses primarily on the relationship between the legislative branch and the executive branch, as the legislative power must set clear boundaries for the use of power the executive must respect.</a:t>
            </a:r>
            <a:endParaRPr lang="nl-NL" sz="2400" dirty="0">
              <a:solidFill>
                <a:schemeClr val="bg1"/>
              </a:solidFill>
            </a:endParaRPr>
          </a:p>
        </p:txBody>
      </p:sp>
    </p:spTree>
    <p:extLst>
      <p:ext uri="{BB962C8B-B14F-4D97-AF65-F5344CB8AC3E}">
        <p14:creationId xmlns:p14="http://schemas.microsoft.com/office/powerpoint/2010/main" val="360820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noAutofit/>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lstStyle/>
          <a:p>
            <a:r>
              <a:rPr lang="nl-NL" sz="2400" dirty="0" err="1">
                <a:solidFill>
                  <a:schemeClr val="bg1"/>
                </a:solidFill>
              </a:rPr>
              <a:t>Zakharov</a:t>
            </a:r>
            <a:r>
              <a:rPr lang="nl-NL" sz="2400" dirty="0">
                <a:solidFill>
                  <a:schemeClr val="bg1"/>
                </a:solidFill>
              </a:rPr>
              <a:t> v. Russia (2015)</a:t>
            </a:r>
          </a:p>
          <a:p>
            <a:r>
              <a:rPr lang="en-GB" sz="2400" dirty="0">
                <a:solidFill>
                  <a:schemeClr val="bg1"/>
                </a:solidFill>
                <a:effectLst/>
                <a:ea typeface="Calibri" panose="020F0502020204030204" pitchFamily="34" charset="0"/>
                <a:cs typeface="Times New Roman" panose="02020603050405020304" pitchFamily="18" charset="0"/>
              </a:rPr>
              <a:t>Centrum </a:t>
            </a:r>
            <a:r>
              <a:rPr lang="en-GB" sz="2400" dirty="0" err="1">
                <a:solidFill>
                  <a:schemeClr val="bg1"/>
                </a:solidFill>
                <a:effectLst/>
                <a:ea typeface="Calibri" panose="020F0502020204030204" pitchFamily="34" charset="0"/>
                <a:cs typeface="Times New Roman" panose="02020603050405020304" pitchFamily="18" charset="0"/>
              </a:rPr>
              <a:t>För</a:t>
            </a:r>
            <a:r>
              <a:rPr lang="en-GB" sz="2400" dirty="0">
                <a:solidFill>
                  <a:schemeClr val="bg1"/>
                </a:solidFill>
                <a:effectLst/>
                <a:ea typeface="Calibri" panose="020F0502020204030204" pitchFamily="34" charset="0"/>
                <a:cs typeface="Times New Roman" panose="02020603050405020304" pitchFamily="18" charset="0"/>
              </a:rPr>
              <a:t> </a:t>
            </a:r>
            <a:r>
              <a:rPr lang="en-GB" sz="2400" dirty="0" err="1">
                <a:solidFill>
                  <a:schemeClr val="bg1"/>
                </a:solidFill>
                <a:effectLst/>
                <a:ea typeface="Calibri" panose="020F0502020204030204" pitchFamily="34" charset="0"/>
                <a:cs typeface="Times New Roman" panose="02020603050405020304" pitchFamily="18" charset="0"/>
              </a:rPr>
              <a:t>Rättvisa</a:t>
            </a:r>
            <a:r>
              <a:rPr lang="en-GB" sz="2400" dirty="0">
                <a:solidFill>
                  <a:schemeClr val="bg1"/>
                </a:solidFill>
                <a:effectLst/>
                <a:ea typeface="Calibri" panose="020F0502020204030204" pitchFamily="34" charset="0"/>
                <a:cs typeface="Times New Roman" panose="02020603050405020304" pitchFamily="18" charset="0"/>
              </a:rPr>
              <a:t> v. Sweden (2018)</a:t>
            </a:r>
          </a:p>
          <a:p>
            <a:r>
              <a:rPr lang="en-GB" sz="2400" dirty="0">
                <a:solidFill>
                  <a:schemeClr val="bg1"/>
                </a:solidFill>
                <a:effectLst/>
                <a:ea typeface="Calibri" panose="020F0502020204030204" pitchFamily="34" charset="0"/>
                <a:cs typeface="Times New Roman" panose="02020603050405020304" pitchFamily="18" charset="0"/>
              </a:rPr>
              <a:t>Big Brother Watch and others v. the United Kingdom (2019)</a:t>
            </a:r>
          </a:p>
          <a:p>
            <a:endParaRPr lang="nl-NL" sz="2400"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972738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noAutofit/>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lnSpcReduction="10000"/>
          </a:bodyPr>
          <a:lstStyle/>
          <a:p>
            <a:r>
              <a:rPr lang="en-GB" sz="1800" dirty="0">
                <a:solidFill>
                  <a:schemeClr val="bg1"/>
                </a:solidFill>
                <a:effectLst/>
                <a:ea typeface="Calibri" panose="020F0502020204030204" pitchFamily="34" charset="0"/>
                <a:cs typeface="Times New Roman" panose="02020603050405020304" pitchFamily="18" charset="0"/>
              </a:rPr>
              <a:t>‘In such circumstances the threat of surveillance can be claimed in itself to restrict free communication through the postal and telecommunication services, thereby constituting for all users or potential users a direct interference with the right guaranteed by Article 8. There is therefore a greater need for scrutiny by the Court, </a:t>
            </a:r>
            <a:r>
              <a:rPr lang="en-GB" sz="1800" dirty="0">
                <a:solidFill>
                  <a:schemeClr val="bg1"/>
                </a:solidFill>
                <a:effectLst/>
                <a:highlight>
                  <a:srgbClr val="FF0000"/>
                </a:highlight>
                <a:ea typeface="Calibri" panose="020F0502020204030204" pitchFamily="34" charset="0"/>
                <a:cs typeface="Times New Roman" panose="02020603050405020304" pitchFamily="18" charset="0"/>
              </a:rPr>
              <a:t>and an exception to the rule denying individuals the right to challenge a law </a:t>
            </a:r>
            <a:r>
              <a:rPr lang="en-GB" sz="1800" i="1" dirty="0">
                <a:solidFill>
                  <a:schemeClr val="bg1"/>
                </a:solidFill>
                <a:effectLst/>
                <a:highlight>
                  <a:srgbClr val="FF0000"/>
                </a:highlight>
                <a:ea typeface="Calibri" panose="020F0502020204030204" pitchFamily="34" charset="0"/>
                <a:cs typeface="Times New Roman" panose="02020603050405020304" pitchFamily="18" charset="0"/>
              </a:rPr>
              <a:t>in</a:t>
            </a:r>
            <a:r>
              <a:rPr lang="en-GB" sz="1800" dirty="0">
                <a:solidFill>
                  <a:schemeClr val="bg1"/>
                </a:solidFill>
                <a:effectLst/>
                <a:highlight>
                  <a:srgbClr val="FF0000"/>
                </a:highlight>
                <a:ea typeface="Calibri" panose="020F0502020204030204" pitchFamily="34" charset="0"/>
                <a:cs typeface="Times New Roman" panose="02020603050405020304" pitchFamily="18" charset="0"/>
              </a:rPr>
              <a:t> </a:t>
            </a:r>
            <a:r>
              <a:rPr lang="en-GB" sz="1800" i="1" dirty="0" err="1">
                <a:solidFill>
                  <a:schemeClr val="bg1"/>
                </a:solidFill>
                <a:effectLst/>
                <a:highlight>
                  <a:srgbClr val="FF0000"/>
                </a:highlight>
                <a:ea typeface="Calibri" panose="020F0502020204030204" pitchFamily="34" charset="0"/>
                <a:cs typeface="Times New Roman" panose="02020603050405020304" pitchFamily="18" charset="0"/>
              </a:rPr>
              <a:t>abstracto</a:t>
            </a:r>
            <a:r>
              <a:rPr lang="en-GB" sz="1800" i="1" dirty="0">
                <a:solidFill>
                  <a:schemeClr val="bg1"/>
                </a:solidFill>
                <a:effectLst/>
                <a:highlight>
                  <a:srgbClr val="FF0000"/>
                </a:highlight>
                <a:ea typeface="Calibri" panose="020F0502020204030204" pitchFamily="34" charset="0"/>
                <a:cs typeface="Times New Roman" panose="02020603050405020304" pitchFamily="18" charset="0"/>
              </a:rPr>
              <a:t> </a:t>
            </a:r>
            <a:r>
              <a:rPr lang="en-GB" sz="1800" dirty="0">
                <a:solidFill>
                  <a:schemeClr val="bg1"/>
                </a:solidFill>
                <a:effectLst/>
                <a:highlight>
                  <a:srgbClr val="FF0000"/>
                </a:highlight>
                <a:ea typeface="Calibri" panose="020F0502020204030204" pitchFamily="34" charset="0"/>
                <a:cs typeface="Times New Roman" panose="02020603050405020304" pitchFamily="18" charset="0"/>
              </a:rPr>
              <a:t>is justified. </a:t>
            </a:r>
            <a:r>
              <a:rPr lang="en-GB" sz="1800" dirty="0">
                <a:solidFill>
                  <a:schemeClr val="bg1"/>
                </a:solidFill>
                <a:effectLst/>
                <a:ea typeface="Calibri" panose="020F0502020204030204" pitchFamily="34" charset="0"/>
                <a:cs typeface="Times New Roman" panose="02020603050405020304" pitchFamily="18" charset="0"/>
              </a:rPr>
              <a:t>In such cases the individual does not need to demonstrate the existence of any risk that secret surveillance measures were applied to him.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a:t>
            </a:r>
            <a:endParaRPr lang="nl-NL" sz="2400"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515283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noAutofit/>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a:xfrm>
            <a:off x="677334" y="1640115"/>
            <a:ext cx="8596668" cy="4401248"/>
          </a:xfrm>
        </p:spPr>
        <p:txBody>
          <a:bodyPr>
            <a:noAutofit/>
          </a:bodyPr>
          <a:lstStyle/>
          <a:p>
            <a:r>
              <a:rPr lang="nl-NL" dirty="0">
                <a:solidFill>
                  <a:schemeClr val="bg1"/>
                </a:solidFill>
                <a:effectLst/>
                <a:ea typeface="Calibri" panose="020F0502020204030204" pitchFamily="34" charset="0"/>
                <a:cs typeface="Times New Roman" panose="02020603050405020304" pitchFamily="18" charset="0"/>
              </a:rPr>
              <a:t>Fits in </a:t>
            </a:r>
            <a:r>
              <a:rPr lang="nl-NL" dirty="0" err="1">
                <a:solidFill>
                  <a:schemeClr val="bg1"/>
                </a:solidFill>
                <a:effectLst/>
                <a:ea typeface="Calibri" panose="020F0502020204030204" pitchFamily="34" charset="0"/>
                <a:cs typeface="Times New Roman" panose="02020603050405020304" pitchFamily="18" charset="0"/>
              </a:rPr>
              <a:t>general</a:t>
            </a:r>
            <a:r>
              <a:rPr lang="nl-NL" dirty="0">
                <a:solidFill>
                  <a:schemeClr val="bg1"/>
                </a:solidFill>
                <a:effectLst/>
                <a:ea typeface="Calibri" panose="020F0502020204030204" pitchFamily="34" charset="0"/>
                <a:cs typeface="Times New Roman" panose="02020603050405020304" pitchFamily="18" charset="0"/>
              </a:rPr>
              <a:t> approach </a:t>
            </a:r>
            <a:r>
              <a:rPr lang="nl-NL" dirty="0" err="1">
                <a:solidFill>
                  <a:schemeClr val="bg1"/>
                </a:solidFill>
                <a:effectLst/>
                <a:ea typeface="Calibri" panose="020F0502020204030204" pitchFamily="34" charset="0"/>
                <a:cs typeface="Times New Roman" panose="02020603050405020304" pitchFamily="18" charset="0"/>
              </a:rPr>
              <a:t>to</a:t>
            </a:r>
            <a:r>
              <a:rPr lang="nl-NL" dirty="0">
                <a:solidFill>
                  <a:schemeClr val="bg1"/>
                </a:solidFill>
                <a:effectLst/>
                <a:ea typeface="Calibri" panose="020F0502020204030204" pitchFamily="34" charset="0"/>
                <a:cs typeface="Times New Roman" panose="02020603050405020304" pitchFamily="18" charset="0"/>
              </a:rPr>
              <a:t> focus more </a:t>
            </a:r>
            <a:r>
              <a:rPr lang="nl-NL" dirty="0" err="1">
                <a:solidFill>
                  <a:schemeClr val="bg1"/>
                </a:solidFill>
                <a:effectLst/>
                <a:ea typeface="Calibri" panose="020F0502020204030204" pitchFamily="34" charset="0"/>
                <a:cs typeface="Times New Roman" panose="02020603050405020304" pitchFamily="18" charset="0"/>
              </a:rPr>
              <a:t>and</a:t>
            </a:r>
            <a:r>
              <a:rPr lang="nl-NL" dirty="0">
                <a:solidFill>
                  <a:schemeClr val="bg1"/>
                </a:solidFill>
                <a:effectLst/>
                <a:ea typeface="Calibri" panose="020F0502020204030204" pitchFamily="34" charset="0"/>
                <a:cs typeface="Times New Roman" panose="02020603050405020304" pitchFamily="18" charset="0"/>
              </a:rPr>
              <a:t> more on </a:t>
            </a:r>
            <a:r>
              <a:rPr lang="nl-NL" dirty="0" err="1">
                <a:solidFill>
                  <a:schemeClr val="bg1"/>
                </a:solidFill>
                <a:effectLst/>
                <a:ea typeface="Calibri" panose="020F0502020204030204" pitchFamily="34" charset="0"/>
                <a:cs typeface="Times New Roman" panose="02020603050405020304" pitchFamily="18" charset="0"/>
              </a:rPr>
              <a:t>legislator</a:t>
            </a:r>
            <a:r>
              <a:rPr lang="nl-NL" dirty="0">
                <a:solidFill>
                  <a:schemeClr val="bg1"/>
                </a:solidFill>
                <a:ea typeface="Calibri" panose="020F0502020204030204" pitchFamily="34" charset="0"/>
                <a:cs typeface="Times New Roman" panose="02020603050405020304" pitchFamily="18" charset="0"/>
              </a:rPr>
              <a:t> </a:t>
            </a:r>
            <a:r>
              <a:rPr lang="en-GB" dirty="0">
                <a:solidFill>
                  <a:schemeClr val="bg1"/>
                </a:solidFill>
                <a:effectLst/>
                <a:ea typeface="Calibri" panose="020F0502020204030204" pitchFamily="34" charset="0"/>
                <a:cs typeface="Times New Roman" panose="02020603050405020304" pitchFamily="18" charset="0"/>
              </a:rPr>
              <a:t>‘the Strasbourg Court is not a court of “fourth instance”, it is not a court of appeal, or a court of revision or of cassation. It cannot question the domestic courts’ establishment of the facts in your case, nor their assessment or application of domestic law, nor your guilt or innocence in a criminal case.’</a:t>
            </a:r>
            <a:endParaRPr lang="nl-NL" dirty="0">
              <a:solidFill>
                <a:schemeClr val="bg1"/>
              </a:solidFill>
              <a:ea typeface="Calibri" panose="020F0502020204030204" pitchFamily="34" charset="0"/>
              <a:cs typeface="Times New Roman" panose="02020603050405020304" pitchFamily="18" charset="0"/>
            </a:endParaRPr>
          </a:p>
          <a:p>
            <a:r>
              <a:rPr lang="nl-NL" dirty="0" err="1">
                <a:solidFill>
                  <a:schemeClr val="bg1"/>
                </a:solidFill>
                <a:cs typeface="Times New Roman" panose="02020603050405020304" pitchFamily="18" charset="0"/>
              </a:rPr>
              <a:t>Zakharov</a:t>
            </a:r>
            <a:r>
              <a:rPr lang="nl-NL" dirty="0">
                <a:solidFill>
                  <a:schemeClr val="bg1"/>
                </a:solidFill>
                <a:cs typeface="Times New Roman" panose="02020603050405020304" pitchFamily="18" charset="0"/>
              </a:rPr>
              <a:t>: </a:t>
            </a:r>
            <a:r>
              <a:rPr lang="en-GB" dirty="0">
                <a:solidFill>
                  <a:schemeClr val="bg1"/>
                </a:solidFill>
                <a:effectLst/>
                <a:ea typeface="Calibri" panose="020F0502020204030204" pitchFamily="34" charset="0"/>
              </a:rPr>
              <a:t>In view of the above considerations, the Court finds that Russian law does not provide for effective remedies to a person who suspects that he has been subjected to secret surveillance. By depriving the subject of interception of the effective possibility of challenging interceptions retrospectively, Russian law thus eschews an important safeguard against the improper use of secret surveillance measures. </a:t>
            </a:r>
            <a:r>
              <a:rPr lang="en-GB" dirty="0">
                <a:solidFill>
                  <a:schemeClr val="bg1"/>
                </a:solidFill>
                <a:effectLst/>
                <a:highlight>
                  <a:srgbClr val="FF0000"/>
                </a:highlight>
                <a:ea typeface="Calibri" panose="020F0502020204030204" pitchFamily="34" charset="0"/>
              </a:rPr>
              <a:t>For the above reasons, the Court also rejects the Government’s objection as to non-exhaustion of domestic remedies.’</a:t>
            </a:r>
            <a:endParaRPr lang="nl-NL" dirty="0">
              <a:solidFill>
                <a:schemeClr val="bg1"/>
              </a:solidFill>
              <a:effectLst/>
              <a:highlight>
                <a:srgbClr val="FF0000"/>
              </a:highlight>
              <a:ea typeface="Calibri" panose="020F0502020204030204" pitchFamily="34" charset="0"/>
              <a:cs typeface="Times New Roman" panose="02020603050405020304" pitchFamily="18" charset="0"/>
            </a:endParaRPr>
          </a:p>
          <a:p>
            <a:r>
              <a:rPr lang="nl-NL" dirty="0">
                <a:solidFill>
                  <a:schemeClr val="bg1"/>
                </a:solidFill>
                <a:cs typeface="Times New Roman" panose="02020603050405020304" pitchFamily="18" charset="0"/>
              </a:rPr>
              <a:t>Big </a:t>
            </a:r>
            <a:r>
              <a:rPr lang="nl-NL" dirty="0" err="1">
                <a:solidFill>
                  <a:schemeClr val="bg1"/>
                </a:solidFill>
                <a:cs typeface="Times New Roman" panose="02020603050405020304" pitchFamily="18" charset="0"/>
              </a:rPr>
              <a:t>Brother</a:t>
            </a:r>
            <a:r>
              <a:rPr lang="nl-NL" dirty="0">
                <a:solidFill>
                  <a:schemeClr val="bg1"/>
                </a:solidFill>
                <a:cs typeface="Times New Roman" panose="02020603050405020304" pitchFamily="18" charset="0"/>
              </a:rPr>
              <a:t> Watch: even </a:t>
            </a:r>
            <a:r>
              <a:rPr lang="nl-NL" dirty="0" err="1">
                <a:solidFill>
                  <a:schemeClr val="bg1"/>
                </a:solidFill>
                <a:cs typeface="Times New Roman" panose="02020603050405020304" pitchFamily="18" charset="0"/>
              </a:rPr>
              <a:t>the</a:t>
            </a:r>
            <a:r>
              <a:rPr lang="nl-NL" dirty="0">
                <a:solidFill>
                  <a:schemeClr val="bg1"/>
                </a:solidFill>
                <a:cs typeface="Times New Roman" panose="02020603050405020304" pitchFamily="18" charset="0"/>
              </a:rPr>
              <a:t> </a:t>
            </a:r>
            <a:r>
              <a:rPr lang="nl-NL" dirty="0" err="1">
                <a:solidFill>
                  <a:schemeClr val="bg1"/>
                </a:solidFill>
                <a:cs typeface="Times New Roman" panose="02020603050405020304" pitchFamily="18" charset="0"/>
              </a:rPr>
              <a:t>subjective</a:t>
            </a:r>
            <a:r>
              <a:rPr lang="nl-NL" dirty="0">
                <a:solidFill>
                  <a:schemeClr val="bg1"/>
                </a:solidFill>
                <a:cs typeface="Times New Roman" panose="02020603050405020304" pitchFamily="18" charset="0"/>
              </a:rPr>
              <a:t> belief of </a:t>
            </a:r>
            <a:r>
              <a:rPr lang="nl-NL" dirty="0" err="1">
                <a:solidFill>
                  <a:schemeClr val="bg1"/>
                </a:solidFill>
                <a:cs typeface="Times New Roman" panose="02020603050405020304" pitchFamily="18" charset="0"/>
              </a:rPr>
              <a:t>ineffectiveness</a:t>
            </a:r>
            <a:r>
              <a:rPr lang="nl-NL" dirty="0">
                <a:solidFill>
                  <a:schemeClr val="bg1"/>
                </a:solidFill>
                <a:cs typeface="Times New Roman" panose="02020603050405020304" pitchFamily="18" charset="0"/>
              </a:rPr>
              <a:t> is </a:t>
            </a:r>
            <a:r>
              <a:rPr lang="nl-NL" dirty="0" err="1">
                <a:solidFill>
                  <a:schemeClr val="bg1"/>
                </a:solidFill>
                <a:cs typeface="Times New Roman" panose="02020603050405020304" pitchFamily="18" charset="0"/>
              </a:rPr>
              <a:t>enough</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30201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07FF21-31BB-465A-A159-926519A4678B}"/>
              </a:ext>
            </a:extLst>
          </p:cNvPr>
          <p:cNvSpPr>
            <a:spLocks noGrp="1"/>
          </p:cNvSpPr>
          <p:nvPr>
            <p:ph type="title"/>
          </p:nvPr>
        </p:nvSpPr>
        <p:spPr/>
        <p:txBody>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CEA8A712-F45D-472C-B546-726838C8B3D2}"/>
              </a:ext>
            </a:extLst>
          </p:cNvPr>
          <p:cNvSpPr>
            <a:spLocks noGrp="1"/>
          </p:cNvSpPr>
          <p:nvPr>
            <p:ph idx="1"/>
          </p:nvPr>
        </p:nvSpPr>
        <p:spPr/>
        <p:txBody>
          <a:bodyPr>
            <a:normAutofit/>
          </a:bodyPr>
          <a:lstStyle/>
          <a:p>
            <a:r>
              <a:rPr lang="nl-NL" sz="2400" dirty="0" err="1">
                <a:solidFill>
                  <a:schemeClr val="bg1"/>
                </a:solidFill>
                <a:highlight>
                  <a:srgbClr val="FF0000"/>
                </a:highlight>
              </a:rPr>
              <a:t>Conventionality</a:t>
            </a:r>
            <a:r>
              <a:rPr lang="nl-NL" sz="2400" dirty="0">
                <a:solidFill>
                  <a:schemeClr val="bg1"/>
                </a:solidFill>
              </a:rPr>
              <a:t>: </a:t>
            </a:r>
            <a:r>
              <a:rPr lang="en-GB" sz="2400" dirty="0">
                <a:solidFill>
                  <a:schemeClr val="bg1"/>
                </a:solidFill>
                <a:effectLst/>
                <a:ea typeface="Calibri" panose="020F0502020204030204" pitchFamily="34" charset="0"/>
                <a:cs typeface="Times New Roman" panose="02020603050405020304" pitchFamily="18" charset="0"/>
              </a:rPr>
              <a:t>‘an abstract review of the “conventionality” of a Greek law, while acting as a court of first instance.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in </a:t>
            </a:r>
            <a:r>
              <a:rPr lang="en-GB" sz="2400" dirty="0" err="1">
                <a:solidFill>
                  <a:schemeClr val="bg1"/>
                </a:solidFill>
                <a:effectLst/>
                <a:ea typeface="Calibri" panose="020F0502020204030204" pitchFamily="34" charset="0"/>
                <a:cs typeface="Times New Roman" panose="02020603050405020304" pitchFamily="18" charset="0"/>
              </a:rPr>
              <a:t>abstracto</a:t>
            </a:r>
            <a:r>
              <a:rPr lang="en-GB" sz="2400" dirty="0">
                <a:solidFill>
                  <a:schemeClr val="bg1"/>
                </a:solidFill>
                <a:effectLst/>
                <a:ea typeface="Calibri" panose="020F0502020204030204" pitchFamily="34" charset="0"/>
                <a:cs typeface="Times New Roman" panose="02020603050405020304" pitchFamily="18" charset="0"/>
              </a:rPr>
              <a:t> the Convention compliance of laws without any prior national judicial review.’</a:t>
            </a:r>
            <a:endParaRPr lang="nl-NL" sz="2400" dirty="0">
              <a:solidFill>
                <a:schemeClr val="bg1"/>
              </a:solidFill>
            </a:endParaRPr>
          </a:p>
        </p:txBody>
      </p:sp>
    </p:spTree>
    <p:extLst>
      <p:ext uri="{BB962C8B-B14F-4D97-AF65-F5344CB8AC3E}">
        <p14:creationId xmlns:p14="http://schemas.microsoft.com/office/powerpoint/2010/main" val="964314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8690C7-549E-4337-B835-105B03E4C2E4}"/>
              </a:ext>
            </a:extLst>
          </p:cNvPr>
          <p:cNvSpPr>
            <a:spLocks noGrp="1"/>
          </p:cNvSpPr>
          <p:nvPr>
            <p:ph type="title"/>
          </p:nvPr>
        </p:nvSpPr>
        <p:spPr/>
        <p:txBody>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79AAFB4F-C973-4B24-9DF0-6AB529D52804}"/>
              </a:ext>
            </a:extLst>
          </p:cNvPr>
          <p:cNvSpPr>
            <a:spLocks noGrp="1"/>
          </p:cNvSpPr>
          <p:nvPr>
            <p:ph idx="1"/>
          </p:nvPr>
        </p:nvSpPr>
        <p:spPr/>
        <p:txBody>
          <a:bodyPr>
            <a:normAutofit fontScale="92500" lnSpcReduction="10000"/>
          </a:bodyPr>
          <a:lstStyle/>
          <a:p>
            <a:r>
              <a:rPr lang="en-GB" sz="2400" dirty="0">
                <a:solidFill>
                  <a:schemeClr val="bg1"/>
                </a:solidFill>
                <a:effectLst/>
                <a:latin typeface="Times New Roman" panose="02020603050405020304" pitchFamily="18" charset="0"/>
                <a:ea typeface="Calibri" panose="020F0502020204030204" pitchFamily="34" charset="0"/>
              </a:rPr>
              <a:t>Normally, even in cases revolving around the quality of law, the ECtHR would not say that, let alone specify how, a Member State would need to change its laws. </a:t>
            </a:r>
            <a:r>
              <a:rPr lang="en-GB" sz="2400" dirty="0">
                <a:solidFill>
                  <a:schemeClr val="bg1"/>
                </a:solidFill>
                <a:effectLst/>
                <a:highlight>
                  <a:srgbClr val="FF0000"/>
                </a:highlight>
                <a:latin typeface="Times New Roman" panose="02020603050405020304" pitchFamily="18" charset="0"/>
                <a:ea typeface="Calibri" panose="020F0502020204030204" pitchFamily="34" charset="0"/>
              </a:rPr>
              <a:t>Formally speaking, the Court only holds that there has been a violation of the Convention and whether the state needs to pay damages to the applicants. </a:t>
            </a:r>
            <a:r>
              <a:rPr lang="en-GB" sz="2400" dirty="0">
                <a:solidFill>
                  <a:schemeClr val="bg1"/>
                </a:solidFill>
                <a:effectLst/>
                <a:latin typeface="Times New Roman" panose="02020603050405020304" pitchFamily="18" charset="0"/>
                <a:ea typeface="Calibri" panose="020F0502020204030204" pitchFamily="34" charset="0"/>
              </a:rPr>
              <a:t>One of the problems of focusing on concrete violations of the Convention was that structural problems were sometimes left unaddressed. Suppose a Member State had in place a law or policy through which the legislative power granted the executive power the authority to violate the Convention. Under its standards approach, the ECtHR would not rule that that law or policy should be changed or amended, but only that the violation in a concrete matter was in violation of the Convention. </a:t>
            </a:r>
            <a:endParaRPr lang="nl-NL" sz="2400" dirty="0">
              <a:solidFill>
                <a:schemeClr val="bg1"/>
              </a:solidFill>
            </a:endParaRPr>
          </a:p>
        </p:txBody>
      </p:sp>
    </p:spTree>
    <p:extLst>
      <p:ext uri="{BB962C8B-B14F-4D97-AF65-F5344CB8AC3E}">
        <p14:creationId xmlns:p14="http://schemas.microsoft.com/office/powerpoint/2010/main" val="739251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420D9-03CB-44C8-8141-BE74B2DB79E8}"/>
              </a:ext>
            </a:extLst>
          </p:cNvPr>
          <p:cNvSpPr>
            <a:spLocks noGrp="1"/>
          </p:cNvSpPr>
          <p:nvPr>
            <p:ph type="title"/>
          </p:nvPr>
        </p:nvSpPr>
        <p:spPr/>
        <p:txBody>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Minimum Requirements of Law</a:t>
            </a:r>
            <a:endParaRPr lang="nl-NL" dirty="0"/>
          </a:p>
        </p:txBody>
      </p:sp>
      <p:sp>
        <p:nvSpPr>
          <p:cNvPr id="3" name="Tijdelijke aanduiding voor inhoud 2">
            <a:extLst>
              <a:ext uri="{FF2B5EF4-FFF2-40B4-BE49-F238E27FC236}">
                <a16:creationId xmlns:a16="http://schemas.microsoft.com/office/drawing/2014/main" id="{6C79333D-58F8-4454-8DBB-69678D7E2C0F}"/>
              </a:ext>
            </a:extLst>
          </p:cNvPr>
          <p:cNvSpPr>
            <a:spLocks noGrp="1"/>
          </p:cNvSpPr>
          <p:nvPr>
            <p:ph idx="1"/>
          </p:nvPr>
        </p:nvSpPr>
        <p:spPr>
          <a:xfrm>
            <a:off x="677334" y="1797732"/>
            <a:ext cx="8596668" cy="3880773"/>
          </a:xfrm>
        </p:spPr>
        <p:txBody>
          <a:bodyPr>
            <a:normAutofit fontScale="92500" lnSpcReduction="20000"/>
          </a:bodyPr>
          <a:lstStyle/>
          <a:p>
            <a:r>
              <a:rPr lang="en-GB" sz="2400" dirty="0">
                <a:solidFill>
                  <a:schemeClr val="bg1"/>
                </a:solidFill>
                <a:effectLst/>
                <a:ea typeface="Calibri" panose="020F0502020204030204" pitchFamily="34" charset="0"/>
              </a:rPr>
              <a:t>This approach has had two consequences. </a:t>
            </a:r>
            <a:br>
              <a:rPr lang="en-GB" sz="2400" dirty="0">
                <a:solidFill>
                  <a:schemeClr val="bg1"/>
                </a:solidFill>
                <a:effectLst/>
                <a:ea typeface="Calibri" panose="020F0502020204030204" pitchFamily="34" charset="0"/>
              </a:rPr>
            </a:br>
            <a:r>
              <a:rPr lang="en-GB" sz="2400" dirty="0">
                <a:solidFill>
                  <a:schemeClr val="bg1"/>
                </a:solidFill>
                <a:effectLst/>
                <a:ea typeface="Calibri" panose="020F0502020204030204" pitchFamily="34" charset="0"/>
              </a:rPr>
              <a:t>- First, because the Court did not order the legislative branch explicitly to remedy legislative regime and structural problem as such, a continuing violation of the Convention could persist. - Second, and following from that, this sometimes resulted in a high number of cases before the Court, on occasions reaching a number of several thousand individual applications per underlying issue. </a:t>
            </a:r>
            <a:br>
              <a:rPr lang="en-GB" sz="2400" dirty="0">
                <a:solidFill>
                  <a:schemeClr val="bg1"/>
                </a:solidFill>
                <a:effectLst/>
                <a:ea typeface="Calibri" panose="020F0502020204030204" pitchFamily="34" charset="0"/>
              </a:rPr>
            </a:br>
            <a:r>
              <a:rPr lang="en-GB" sz="2400" dirty="0">
                <a:solidFill>
                  <a:schemeClr val="bg1"/>
                </a:solidFill>
                <a:effectLst/>
                <a:ea typeface="Calibri" panose="020F0502020204030204" pitchFamily="34" charset="0"/>
              </a:rPr>
              <a:t>Seeing this problem, at the Conference on the Future of the European Court of Human Rights on 18–19 February 2010, the Interlaken Declaration and Action Plan was adopted, requesting the Court to develop clear and predictable standards for a “pilot judgment” procedure.</a:t>
            </a:r>
            <a:endParaRPr lang="nl-NL" sz="2400" dirty="0">
              <a:solidFill>
                <a:schemeClr val="bg1"/>
              </a:solidFill>
            </a:endParaRPr>
          </a:p>
        </p:txBody>
      </p:sp>
    </p:spTree>
    <p:extLst>
      <p:ext uri="{BB962C8B-B14F-4D97-AF65-F5344CB8AC3E}">
        <p14:creationId xmlns:p14="http://schemas.microsoft.com/office/powerpoint/2010/main" val="3881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964EAA-0C25-44D2-80EC-B81D481703D7}"/>
              </a:ext>
            </a:extLst>
          </p:cNvPr>
          <p:cNvSpPr>
            <a:spLocks noGrp="1"/>
          </p:cNvSpPr>
          <p:nvPr>
            <p:ph type="title"/>
          </p:nvPr>
        </p:nvSpPr>
        <p:spPr/>
        <p:txBody>
          <a:bodyPr/>
          <a:lstStyle/>
          <a:p>
            <a:r>
              <a:rPr lang="en-GB" b="1" dirty="0">
                <a:effectLst/>
                <a:latin typeface="Calibri" panose="020F0502020204030204" pitchFamily="34" charset="0"/>
                <a:ea typeface="Calibri" panose="020F0502020204030204" pitchFamily="34" charset="0"/>
                <a:cs typeface="Times New Roman" panose="02020603050405020304" pitchFamily="18" charset="0"/>
              </a:rPr>
              <a:t>Exceptions</a:t>
            </a:r>
            <a:endParaRPr lang="nl-NL" dirty="0"/>
          </a:p>
        </p:txBody>
      </p:sp>
      <p:sp>
        <p:nvSpPr>
          <p:cNvPr id="3" name="Tijdelijke aanduiding voor inhoud 2">
            <a:extLst>
              <a:ext uri="{FF2B5EF4-FFF2-40B4-BE49-F238E27FC236}">
                <a16:creationId xmlns:a16="http://schemas.microsoft.com/office/drawing/2014/main" id="{073B710D-BF8D-406B-8D3C-B0BEAAF7E93A}"/>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4294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C6E5B-69FB-4E93-B60F-8B2FF4EE9277}"/>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C49E2F01-4F38-4648-B3AC-D4A05A8ABE59}"/>
              </a:ext>
            </a:extLst>
          </p:cNvPr>
          <p:cNvSpPr>
            <a:spLocks noGrp="1"/>
          </p:cNvSpPr>
          <p:nvPr>
            <p:ph idx="1"/>
          </p:nvPr>
        </p:nvSpPr>
        <p:spPr>
          <a:xfrm>
            <a:off x="677334" y="2160589"/>
            <a:ext cx="8596668" cy="4087811"/>
          </a:xfrm>
        </p:spPr>
        <p:txBody>
          <a:bodyPr>
            <a:normAutofit/>
          </a:bodyPr>
          <a:lstStyle/>
          <a:p>
            <a:r>
              <a:rPr lang="nl-NL" dirty="0" err="1">
                <a:solidFill>
                  <a:schemeClr val="bg1"/>
                </a:solidFill>
              </a:rPr>
              <a:t>Introduction</a:t>
            </a:r>
            <a:r>
              <a:rPr lang="nl-NL" dirty="0">
                <a:solidFill>
                  <a:schemeClr val="bg1"/>
                </a:solidFill>
              </a:rPr>
              <a:t> </a:t>
            </a:r>
            <a:r>
              <a:rPr lang="nl-NL" dirty="0" err="1">
                <a:solidFill>
                  <a:schemeClr val="bg1"/>
                </a:solidFill>
              </a:rPr>
              <a:t>for</a:t>
            </a:r>
            <a:r>
              <a:rPr lang="nl-NL" dirty="0">
                <a:solidFill>
                  <a:schemeClr val="bg1"/>
                </a:solidFill>
              </a:rPr>
              <a:t> non-</a:t>
            </a:r>
            <a:r>
              <a:rPr lang="nl-NL" dirty="0" err="1">
                <a:solidFill>
                  <a:schemeClr val="bg1"/>
                </a:solidFill>
              </a:rPr>
              <a:t>lawyers</a:t>
            </a:r>
            <a:endParaRPr lang="nl-NL" dirty="0">
              <a:solidFill>
                <a:schemeClr val="bg1"/>
              </a:solidFill>
            </a:endParaRPr>
          </a:p>
          <a:p>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a:p>
            <a:r>
              <a:rPr lang="nl-NL" dirty="0" err="1">
                <a:solidFill>
                  <a:schemeClr val="bg1"/>
                </a:solidFill>
              </a:rPr>
              <a:t>Early</a:t>
            </a:r>
            <a:r>
              <a:rPr lang="nl-NL" dirty="0">
                <a:solidFill>
                  <a:schemeClr val="bg1"/>
                </a:solidFill>
              </a:rPr>
              <a:t> </a:t>
            </a:r>
            <a:r>
              <a:rPr lang="nl-NL" dirty="0" err="1">
                <a:solidFill>
                  <a:schemeClr val="bg1"/>
                </a:solidFill>
              </a:rPr>
              <a:t>jurisprudence</a:t>
            </a:r>
            <a:endParaRPr lang="nl-NL" dirty="0">
              <a:solidFill>
                <a:schemeClr val="bg1"/>
              </a:solidFill>
            </a:endParaRPr>
          </a:p>
          <a:p>
            <a:r>
              <a:rPr lang="nl-NL" dirty="0">
                <a:solidFill>
                  <a:schemeClr val="bg1"/>
                </a:solidFill>
              </a:rPr>
              <a:t>Minimum </a:t>
            </a:r>
            <a:r>
              <a:rPr lang="nl-NL" dirty="0" err="1">
                <a:solidFill>
                  <a:schemeClr val="bg1"/>
                </a:solidFill>
              </a:rPr>
              <a:t>requirements</a:t>
            </a:r>
            <a:r>
              <a:rPr lang="nl-NL" dirty="0">
                <a:solidFill>
                  <a:schemeClr val="bg1"/>
                </a:solidFill>
              </a:rPr>
              <a:t> of </a:t>
            </a:r>
            <a:r>
              <a:rPr lang="nl-NL" dirty="0" err="1">
                <a:solidFill>
                  <a:schemeClr val="bg1"/>
                </a:solidFill>
              </a:rPr>
              <a:t>law</a:t>
            </a:r>
            <a:endParaRPr lang="nl-NL" dirty="0">
              <a:solidFill>
                <a:schemeClr val="bg1"/>
              </a:solidFill>
            </a:endParaRPr>
          </a:p>
          <a:p>
            <a:r>
              <a:rPr lang="nl-NL" dirty="0" err="1">
                <a:solidFill>
                  <a:schemeClr val="bg1"/>
                </a:solidFill>
              </a:rPr>
              <a:t>Exceptions</a:t>
            </a:r>
            <a:endParaRPr lang="nl-NL" dirty="0">
              <a:solidFill>
                <a:schemeClr val="bg1"/>
              </a:solidFill>
            </a:endParaRPr>
          </a:p>
          <a:p>
            <a:endParaRPr lang="nl-NL" dirty="0">
              <a:solidFill>
                <a:schemeClr val="bg1"/>
              </a:solidFill>
            </a:endParaRPr>
          </a:p>
          <a:p>
            <a:endParaRPr lang="nl-NL" dirty="0">
              <a:solidFill>
                <a:schemeClr val="bg1"/>
              </a:solidFill>
            </a:endParaRPr>
          </a:p>
          <a:p>
            <a:endParaRPr lang="nl-NL" dirty="0"/>
          </a:p>
        </p:txBody>
      </p:sp>
    </p:spTree>
    <p:extLst>
      <p:ext uri="{BB962C8B-B14F-4D97-AF65-F5344CB8AC3E}">
        <p14:creationId xmlns:p14="http://schemas.microsoft.com/office/powerpoint/2010/main" val="1004429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2676663354"/>
              </p:ext>
            </p:extLst>
          </p:nvPr>
        </p:nvGraphicFramePr>
        <p:xfrm>
          <a:off x="488647" y="1192779"/>
          <a:ext cx="10542210" cy="5061038"/>
        </p:xfrm>
        <a:graphic>
          <a:graphicData uri="http://schemas.openxmlformats.org/drawingml/2006/table">
            <a:tbl>
              <a:tblPr firstRow="1" bandRow="1">
                <a:tableStyleId>{5C22544A-7EE6-4342-B048-85BDC9FD1C3A}</a:tableStyleId>
              </a:tblPr>
              <a:tblGrid>
                <a:gridCol w="3514070">
                  <a:extLst>
                    <a:ext uri="{9D8B030D-6E8A-4147-A177-3AD203B41FA5}">
                      <a16:colId xmlns:a16="http://schemas.microsoft.com/office/drawing/2014/main" val="2793819992"/>
                    </a:ext>
                  </a:extLst>
                </a:gridCol>
                <a:gridCol w="3514070">
                  <a:extLst>
                    <a:ext uri="{9D8B030D-6E8A-4147-A177-3AD203B41FA5}">
                      <a16:colId xmlns:a16="http://schemas.microsoft.com/office/drawing/2014/main" val="36878769"/>
                    </a:ext>
                  </a:extLst>
                </a:gridCol>
                <a:gridCol w="3514070">
                  <a:extLst>
                    <a:ext uri="{9D8B030D-6E8A-4147-A177-3AD203B41FA5}">
                      <a16:colId xmlns:a16="http://schemas.microsoft.com/office/drawing/2014/main" val="479287329"/>
                    </a:ext>
                  </a:extLst>
                </a:gridCol>
              </a:tblGrid>
              <a:tr h="518311">
                <a:tc>
                  <a:txBody>
                    <a:bodyPr/>
                    <a:lstStyle/>
                    <a:p>
                      <a:pPr>
                        <a:lnSpc>
                          <a:spcPct val="107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how prudently (or not) powers are used in practice</a:t>
                      </a:r>
                      <a:endParaRPr lang="nl-N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another minimum requirement of law</a:t>
                      </a:r>
                      <a:endParaRPr lang="nl-N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1084902">
                <a:tc>
                  <a:txBody>
                    <a:bodyPr/>
                    <a:lstStyle/>
                    <a:p>
                      <a:pP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 Accessibility of the domestic law</a:t>
                      </a:r>
                      <a:endParaRPr lang="nl-NL" sz="3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mn-lt"/>
                          <a:ea typeface="Calibri" panose="020F0502020204030204" pitchFamily="34" charset="0"/>
                          <a:cs typeface="Times New Roman" panose="02020603050405020304" pitchFamily="18" charset="0"/>
                        </a:rPr>
                        <a:t> </a:t>
                      </a:r>
                      <a:endParaRPr lang="nl-NL" sz="3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solidFill>
                            <a:srgbClr val="000000"/>
                          </a:solidFill>
                          <a:effectLst/>
                          <a:latin typeface="+mn-lt"/>
                          <a:ea typeface="Calibri" panose="020F0502020204030204" pitchFamily="34" charset="0"/>
                          <a:cs typeface="Times New Roman" panose="02020603050405020304" pitchFamily="18" charset="0"/>
                        </a:rPr>
                        <a:t>the Court did ‘</a:t>
                      </a:r>
                      <a:r>
                        <a:rPr lang="en-GB" sz="2000" dirty="0">
                          <a:effectLst/>
                          <a:latin typeface="+mn-lt"/>
                          <a:ea typeface="Calibri" panose="020F0502020204030204" pitchFamily="34" charset="0"/>
                          <a:cs typeface="Times New Roman" panose="02020603050405020304" pitchFamily="18" charset="0"/>
                        </a:rPr>
                        <a:t>not find it necessary to pursue further the issue of the accessibility of the domestic law. It will concentrate instead on the requirements of “foreseeability” and “necessity”. </a:t>
                      </a:r>
                      <a:r>
                        <a:rPr lang="en-GB" sz="2000" dirty="0" err="1">
                          <a:effectLst/>
                          <a:latin typeface="+mn-lt"/>
                          <a:ea typeface="Calibri" panose="020F0502020204030204" pitchFamily="34" charset="0"/>
                          <a:cs typeface="Times New Roman" panose="02020603050405020304" pitchFamily="18" charset="0"/>
                        </a:rPr>
                        <a:t>Zakharov</a:t>
                      </a:r>
                      <a:endParaRPr lang="nl-NL" sz="3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 </a:t>
                      </a:r>
                      <a:endParaRPr lang="nl-NL" sz="3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2000" dirty="0">
                          <a:solidFill>
                            <a:srgbClr val="000000"/>
                          </a:solidFill>
                          <a:effectLst/>
                          <a:latin typeface="+mn-lt"/>
                          <a:ea typeface="Calibri" panose="020F0502020204030204" pitchFamily="34" charset="0"/>
                          <a:cs typeface="Times New Roman" panose="02020603050405020304" pitchFamily="18" charset="0"/>
                        </a:rPr>
                        <a:t>‘This is a question that goes to the foreseeability and necessity of the relevant law, rather than its accessibility.’ Big Brother Watch</a:t>
                      </a:r>
                      <a:endParaRPr lang="nl-NL" sz="3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238997"/>
                  </a:ext>
                </a:extLst>
              </a:tr>
            </a:tbl>
          </a:graphicData>
        </a:graphic>
      </p:graphicFrame>
    </p:spTree>
    <p:extLst>
      <p:ext uri="{BB962C8B-B14F-4D97-AF65-F5344CB8AC3E}">
        <p14:creationId xmlns:p14="http://schemas.microsoft.com/office/powerpoint/2010/main" val="1495107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2138229070"/>
              </p:ext>
            </p:extLst>
          </p:nvPr>
        </p:nvGraphicFramePr>
        <p:xfrm>
          <a:off x="469294" y="211439"/>
          <a:ext cx="11253411" cy="6204594"/>
        </p:xfrm>
        <a:graphic>
          <a:graphicData uri="http://schemas.openxmlformats.org/drawingml/2006/table">
            <a:tbl>
              <a:tblPr firstRow="1" bandRow="1">
                <a:tableStyleId>{5C22544A-7EE6-4342-B048-85BDC9FD1C3A}</a:tableStyleId>
              </a:tblPr>
              <a:tblGrid>
                <a:gridCol w="2607735">
                  <a:extLst>
                    <a:ext uri="{9D8B030D-6E8A-4147-A177-3AD203B41FA5}">
                      <a16:colId xmlns:a16="http://schemas.microsoft.com/office/drawing/2014/main" val="2793819992"/>
                    </a:ext>
                  </a:extLst>
                </a:gridCol>
                <a:gridCol w="3376989">
                  <a:extLst>
                    <a:ext uri="{9D8B030D-6E8A-4147-A177-3AD203B41FA5}">
                      <a16:colId xmlns:a16="http://schemas.microsoft.com/office/drawing/2014/main" val="36878769"/>
                    </a:ext>
                  </a:extLst>
                </a:gridCol>
                <a:gridCol w="5268687">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282355">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2. Scope of application of the secret surveillance measures</a:t>
                      </a:r>
                      <a:endParaRPr lang="nl-NL" sz="24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2.1 The nature of the offences which may give rise to an interception order;</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A</a:t>
                      </a:r>
                      <a:r>
                        <a:rPr lang="en-US" sz="1400" dirty="0" err="1">
                          <a:effectLst/>
                          <a:latin typeface="+mn-lt"/>
                          <a:ea typeface="Calibri" panose="020F0502020204030204" pitchFamily="34" charset="0"/>
                          <a:cs typeface="Times New Roman" panose="02020603050405020304" pitchFamily="18" charset="0"/>
                        </a:rPr>
                        <a:t>lthough</a:t>
                      </a:r>
                      <a:r>
                        <a:rPr lang="en-US" sz="1400" dirty="0">
                          <a:effectLst/>
                          <a:latin typeface="+mn-lt"/>
                          <a:ea typeface="Calibri" panose="020F0502020204030204" pitchFamily="34" charset="0"/>
                          <a:cs typeface="Times New Roman" panose="02020603050405020304" pitchFamily="18" charset="0"/>
                        </a:rPr>
                        <a:t> </a:t>
                      </a:r>
                      <a:r>
                        <a:rPr lang="en-GB" sz="1400" dirty="0">
                          <a:effectLst/>
                          <a:latin typeface="+mn-lt"/>
                          <a:ea typeface="Calibri" panose="020F0502020204030204" pitchFamily="34" charset="0"/>
                          <a:cs typeface="Times New Roman" panose="02020603050405020304" pitchFamily="18" charset="0"/>
                        </a:rPr>
                        <a:t>the Russian law ‘</a:t>
                      </a:r>
                      <a:r>
                        <a:rPr lang="en-GB" sz="1400" dirty="0">
                          <a:effectLst/>
                          <a:highlight>
                            <a:srgbClr val="FF0000"/>
                          </a:highlight>
                          <a:latin typeface="+mn-lt"/>
                          <a:ea typeface="Calibri" panose="020F0502020204030204" pitchFamily="34" charset="0"/>
                          <a:cs typeface="Times New Roman" panose="02020603050405020304" pitchFamily="18" charset="0"/>
                        </a:rPr>
                        <a:t>leaves the authorities an almost unlimited degree of discretion</a:t>
                      </a:r>
                      <a:r>
                        <a:rPr lang="en-GB" sz="1400" dirty="0">
                          <a:effectLst/>
                          <a:latin typeface="+mn-lt"/>
                          <a:ea typeface="Calibri" panose="020F0502020204030204" pitchFamily="34" charset="0"/>
                          <a:cs typeface="Times New Roman" panose="02020603050405020304" pitchFamily="18" charset="0"/>
                        </a:rPr>
                        <a:t> in determining which events or acts constitute such a threat and whether that threat is serious enough to justify secret surveillance, thereby creating possibilities for abuse</a:t>
                      </a:r>
                      <a:r>
                        <a:rPr lang="en-GB" sz="1400" dirty="0">
                          <a:solidFill>
                            <a:srgbClr val="000000"/>
                          </a:solidFill>
                          <a:effectLst/>
                          <a:latin typeface="+mn-lt"/>
                          <a:ea typeface="Calibri" panose="020F0502020204030204" pitchFamily="34" charset="0"/>
                          <a:cs typeface="Times New Roman" panose="02020603050405020304" pitchFamily="18" charset="0"/>
                        </a:rPr>
                        <a:t>’, the Court did not find a violation on this point. Instead, it referred to the fact that </a:t>
                      </a:r>
                      <a:r>
                        <a:rPr lang="en-GB" sz="1400" dirty="0">
                          <a:solidFill>
                            <a:srgbClr val="000000"/>
                          </a:solidFill>
                          <a:effectLst/>
                          <a:highlight>
                            <a:srgbClr val="FF0000"/>
                          </a:highlight>
                          <a:latin typeface="+mn-lt"/>
                          <a:ea typeface="Calibri" panose="020F0502020204030204" pitchFamily="34" charset="0"/>
                          <a:cs typeface="Times New Roman" panose="02020603050405020304" pitchFamily="18" charset="0"/>
                        </a:rPr>
                        <a:t>‘</a:t>
                      </a:r>
                      <a:r>
                        <a:rPr lang="en-US" sz="1400" dirty="0">
                          <a:effectLst/>
                          <a:highlight>
                            <a:srgbClr val="FF0000"/>
                          </a:highlight>
                          <a:latin typeface="+mn-lt"/>
                          <a:ea typeface="Calibri" panose="020F0502020204030204" pitchFamily="34" charset="0"/>
                          <a:cs typeface="Times New Roman" panose="02020603050405020304" pitchFamily="18" charset="0"/>
                        </a:rPr>
                        <a:t>prior judicial </a:t>
                      </a:r>
                      <a:r>
                        <a:rPr lang="en-US" sz="1400" dirty="0" err="1">
                          <a:effectLst/>
                          <a:highlight>
                            <a:srgbClr val="FF0000"/>
                          </a:highlight>
                          <a:latin typeface="+mn-lt"/>
                          <a:ea typeface="Calibri" panose="020F0502020204030204" pitchFamily="34" charset="0"/>
                          <a:cs typeface="Times New Roman" panose="02020603050405020304" pitchFamily="18" charset="0"/>
                        </a:rPr>
                        <a:t>authorisation</a:t>
                      </a:r>
                      <a:r>
                        <a:rPr lang="en-US" sz="1400" dirty="0">
                          <a:effectLst/>
                          <a:highlight>
                            <a:srgbClr val="FF0000"/>
                          </a:highligh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for interceptions is required in Russia. Such judicial </a:t>
                      </a:r>
                      <a:r>
                        <a:rPr lang="en-US" sz="1400" dirty="0" err="1">
                          <a:effectLst/>
                          <a:latin typeface="+mn-lt"/>
                          <a:ea typeface="Calibri" panose="020F0502020204030204" pitchFamily="34" charset="0"/>
                          <a:cs typeface="Times New Roman" panose="02020603050405020304" pitchFamily="18" charset="0"/>
                        </a:rPr>
                        <a:t>authorisation</a:t>
                      </a:r>
                      <a:r>
                        <a:rPr lang="en-US" sz="1400" dirty="0">
                          <a:effectLst/>
                          <a:latin typeface="+mn-lt"/>
                          <a:ea typeface="Calibri" panose="020F0502020204030204" pitchFamily="34" charset="0"/>
                          <a:cs typeface="Times New Roman" panose="02020603050405020304" pitchFamily="18" charset="0"/>
                        </a:rPr>
                        <a:t> may serve to limit the law-enforcement authorities’ discretion [].’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204869">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2.2 A definition of the categories of people liable to be subject to surveillance 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anyone could potentially have their communications intercepted under the section 8(4) regime, </a:t>
                      </a:r>
                      <a:r>
                        <a:rPr lang="en-GB" sz="1400" dirty="0">
                          <a:effectLst/>
                          <a:highlight>
                            <a:srgbClr val="FF0000"/>
                          </a:highlight>
                          <a:latin typeface="+mn-lt"/>
                          <a:ea typeface="Calibri" panose="020F0502020204030204" pitchFamily="34" charset="0"/>
                          <a:cs typeface="Times New Roman" panose="02020603050405020304" pitchFamily="18" charset="0"/>
                        </a:rPr>
                        <a:t>it is clear that the intelligence services are neither intercepting everyone’s communications</a:t>
                      </a:r>
                      <a:r>
                        <a:rPr lang="en-GB" sz="1400" dirty="0">
                          <a:effectLst/>
                          <a:latin typeface="+mn-lt"/>
                          <a:ea typeface="Calibri" panose="020F0502020204030204" pitchFamily="34" charset="0"/>
                          <a:cs typeface="Times New Roman" panose="02020603050405020304" pitchFamily="18" charset="0"/>
                        </a:rPr>
                        <a:t>, nor exercising an unfettered discretion to intercept whatever communications they wish.’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solidFill>
                            <a:srgbClr val="000000"/>
                          </a:solidFill>
                          <a:effectLst/>
                          <a:highlight>
                            <a:srgbClr val="FF0000"/>
                          </a:highlight>
                          <a:latin typeface="+mn-lt"/>
                          <a:ea typeface="Calibri" panose="020F0502020204030204" pitchFamily="34" charset="0"/>
                          <a:cs typeface="Times New Roman" panose="02020603050405020304" pitchFamily="18" charset="0"/>
                        </a:rPr>
                        <a:t>Bulk interception is by definition untargeted, and to require “reasonable suspicion” would render the operation of such a scheme impossible. </a:t>
                      </a:r>
                      <a:r>
                        <a:rPr lang="en-GB" sz="1400" dirty="0">
                          <a:solidFill>
                            <a:srgbClr val="000000"/>
                          </a:solidFill>
                          <a:effectLst/>
                          <a:latin typeface="+mn-lt"/>
                          <a:ea typeface="Calibri" panose="020F0502020204030204" pitchFamily="34" charset="0"/>
                          <a:cs typeface="Times New Roman" panose="02020603050405020304" pitchFamily="18" charset="0"/>
                        </a:rPr>
                        <a:t>Similarly, the requirement of “subsequent notification” assumes the existence of clearly defined surveillance targets, which is simply not the case in a bulk interception regime. Judicial authorisation, by contrast, is not inherently incompatible with the effective functioning of bulk interception. While the Court has recognised that judicial authorisation is an “important safeguard against arbitrariness”, to date it has not considered it to be a “necessary requirement” or the exclusion of judicial control to be outside “the limits of what may be deemed necessary in a democratic society”</a:t>
                      </a:r>
                      <a:r>
                        <a:rPr lang="en-GB" sz="1400" i="1" dirty="0">
                          <a:solidFill>
                            <a:srgbClr val="000000"/>
                          </a:solidFill>
                          <a:effectLst/>
                          <a:latin typeface="+mn-lt"/>
                          <a:ea typeface="Calibri" panose="020F0502020204030204" pitchFamily="34" charset="0"/>
                          <a:cs typeface="Times New Roman" panose="02020603050405020304" pitchFamily="18" charset="0"/>
                        </a:rPr>
                        <a:t>.</a:t>
                      </a: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US" sz="1400" dirty="0">
                          <a:effectLst/>
                          <a:latin typeface="+mn-lt"/>
                          <a:ea typeface="Calibri" panose="020F0502020204030204" pitchFamily="34" charset="0"/>
                          <a:cs typeface="Times New Roman" panose="02020603050405020304" pitchFamily="18" charset="0"/>
                        </a:rPr>
                        <a:t>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89134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610026134"/>
              </p:ext>
            </p:extLst>
          </p:nvPr>
        </p:nvGraphicFramePr>
        <p:xfrm>
          <a:off x="633791" y="151422"/>
          <a:ext cx="9932610" cy="6555155"/>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3. The duration of secret surveillance </a:t>
                      </a:r>
                      <a:br>
                        <a:rPr lang="en-GB" sz="1400">
                          <a:effectLst/>
                          <a:latin typeface="+mn-lt"/>
                          <a:ea typeface="Calibri" panose="020F0502020204030204" pitchFamily="34" charset="0"/>
                          <a:cs typeface="Times New Roman" panose="02020603050405020304" pitchFamily="18" charset="0"/>
                        </a:rPr>
                      </a:br>
                      <a:r>
                        <a:rPr lang="en-GB" sz="1400">
                          <a:effectLst/>
                          <a:latin typeface="+mn-lt"/>
                          <a:ea typeface="Calibri" panose="020F0502020204030204" pitchFamily="34" charset="0"/>
                          <a:cs typeface="Times New Roman" panose="02020603050405020304" pitchFamily="18" charset="0"/>
                        </a:rPr>
                        <a:t>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06474">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3.1 The period after which an interception warrant will expire;</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762655">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3.2 The conditions under which a warrant can be renewed;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1934461"/>
                  </a:ext>
                </a:extLst>
              </a:tr>
              <a:tr h="2925283">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3.3 The circumstances in which it must be cancelled.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‘the duty on the Secretary of State to cancel </a:t>
                      </a:r>
                      <a:r>
                        <a:rPr lang="en-GB" sz="1400" dirty="0">
                          <a:effectLst/>
                          <a:highlight>
                            <a:srgbClr val="FF0000"/>
                          </a:highlight>
                          <a:latin typeface="+mn-lt"/>
                          <a:ea typeface="Calibri" panose="020F0502020204030204" pitchFamily="34" charset="0"/>
                          <a:cs typeface="Times New Roman" panose="02020603050405020304" pitchFamily="18" charset="0"/>
                        </a:rPr>
                        <a:t>warrants which were no longer necessary meant, in practice, that the intelligence services had to keep their warrants under continuous review</a:t>
                      </a:r>
                      <a:r>
                        <a:rPr lang="en-GB" sz="1400" dirty="0">
                          <a:effectLst/>
                          <a:latin typeface="+mn-lt"/>
                          <a:ea typeface="Calibri" panose="020F0502020204030204" pitchFamily="34" charset="0"/>
                          <a:cs typeface="Times New Roman" panose="02020603050405020304" pitchFamily="18" charset="0"/>
                        </a:rPr>
                        <a:t>.’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‘notwithstanding that the relevant legislation is less clear with regard to the third safeguard, it must be borne in mind that any permit is valid for a maximum of six months and that a renewal requires a review as to whether the conditions are still met.’ 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60716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2521953756"/>
              </p:ext>
            </p:extLst>
          </p:nvPr>
        </p:nvGraphicFramePr>
        <p:xfrm>
          <a:off x="633791" y="440475"/>
          <a:ext cx="9932610" cy="7785860"/>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74021">
                <a:tc>
                  <a:txBody>
                    <a:bodyPr/>
                    <a:lstStyle/>
                    <a:p>
                      <a:pPr>
                        <a:lnSpc>
                          <a:spcPct val="107000"/>
                        </a:lnSpc>
                        <a:spcAft>
                          <a:spcPts val="0"/>
                        </a:spcAft>
                      </a:pPr>
                      <a:r>
                        <a:rPr lang="en-US" sz="2000" b="1" dirty="0">
                          <a:effectLst/>
                          <a:latin typeface="+mn-lt"/>
                          <a:ea typeface="Calibri" panose="020F0502020204030204" pitchFamily="34" charset="0"/>
                          <a:cs typeface="Times New Roman" panose="02020603050405020304" pitchFamily="18" charset="0"/>
                        </a:rPr>
                        <a:t> </a:t>
                      </a:r>
                      <a:endParaRPr lang="nl-NL" sz="3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3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another minimum requirement of law</a:t>
                      </a:r>
                      <a:endParaRPr lang="nl-NL" sz="3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74021">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4. The procedures for processing data</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147370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4.1 Storing;</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‘Although the FRA may maintain databases for raw material containing personal data up to one year, it has to be kept in mind that raw material is unprocessed information. That is, it has yet to be subjected to manual treatment. The Court accepts that it is necessary for the FRA to store raw material before it can be manually processed.’</a:t>
                      </a:r>
                      <a:r>
                        <a:rPr lang="en-GB" sz="1200">
                          <a:effectLst/>
                          <a:latin typeface="+mn-lt"/>
                          <a:ea typeface="Calibri" panose="020F0502020204030204" pitchFamily="34" charset="0"/>
                          <a:cs typeface="Times New Roman" panose="02020603050405020304" pitchFamily="18" charset="0"/>
                        </a:rPr>
                        <a:t> Centrum för Rättvisa</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solidFill>
                            <a:srgbClr val="000000"/>
                          </a:solidFill>
                          <a:effectLst/>
                          <a:latin typeface="+mn-lt"/>
                          <a:ea typeface="Times New Roman" panose="02020603050405020304" pitchFamily="18" charset="0"/>
                          <a:cs typeface="Times New Roman" panose="02020603050405020304" pitchFamily="18" charset="0"/>
                        </a:rPr>
                        <a:t>‘while the specific retention periods are not in the public domain, it is clear that they cannot exceed two years and, in practice, they do not exceed one year (with much content and related communications data being retained for significantly shorter periods).’ Big Brother Watch</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Times New Roman" panose="02020603050405020304" pitchFamily="18" charset="0"/>
                          <a:cs typeface="Times New Roman" panose="02020603050405020304" pitchFamily="18" charset="0"/>
                        </a:rPr>
                        <a:t>IPT ‘can examine whether the time-limits for retention have been complied with and, if they have not, it may find that there has been a breach of Article 8 of the Convention and order the destruction of the relevant material.’ Big Brother Watch</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39836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4.2 Accessing;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989143"/>
                  </a:ext>
                </a:extLst>
              </a:tr>
              <a:tr h="29055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4.3 Examining;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7695942"/>
                  </a:ext>
                </a:extLst>
              </a:tr>
              <a:tr h="363187">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4.4 Using;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8474802"/>
                  </a:ext>
                </a:extLst>
              </a:tr>
              <a:tr h="209138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4.5 D</a:t>
                      </a:r>
                      <a:r>
                        <a:rPr lang="nl-NL" sz="1200">
                          <a:effectLst/>
                          <a:latin typeface="+mn-lt"/>
                          <a:ea typeface="Calibri" panose="020F0502020204030204" pitchFamily="34" charset="0"/>
                          <a:cs typeface="Times New Roman" panose="02020603050405020304" pitchFamily="18" charset="0"/>
                        </a:rPr>
                        <a:t>estroying.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4087214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415835915"/>
              </p:ext>
            </p:extLst>
          </p:nvPr>
        </p:nvGraphicFramePr>
        <p:xfrm>
          <a:off x="633791" y="440476"/>
          <a:ext cx="9932610" cy="6598276"/>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27930">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27930">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5. Authorisation procedures</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303412">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 The authority competent to authorise the surveillance;</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a:effectLst/>
                          <a:latin typeface="Times New Roman" panose="02020603050405020304" pitchFamily="18" charset="0"/>
                          <a:ea typeface="Calibri" panose="020F0502020204030204" pitchFamily="34" charset="0"/>
                          <a:cs typeface="Times New Roman" panose="02020603050405020304" pitchFamily="18" charset="0"/>
                        </a:rPr>
                        <a:t>It is true that the Court has generally required a non-judicial authority to be sufficiently independent of the executive. However, it must principally have regard to the actual operation of a system of interception as a whole, including the checks and balances on the exercise of power, and the existence (or absence) of any evidence of actual abuse, such as the authorising of secret surveillance measures haphazardly, irregularly or without due and proper consideration. In the present case there is no evidence to suggest that the Secretary of State was authorising warrants without due and proper consideration.</a:t>
                      </a: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Big Brother Watch</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1855848"/>
                  </a:ext>
                </a:extLst>
              </a:tr>
              <a:tr h="141413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 Its scope of review;</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In practice, courts never requested the interception agency to submit additional materials and ‘that a mere reference to the existence of information about a criminal offence or activities endangering national, military, economic or ecological security is considered to be sufficient for the authorisation to be granted.’ </a:t>
                      </a:r>
                      <a:r>
                        <a:rPr lang="nl-NL" sz="1200">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‘while the privacy protection representative cannot appeal against a decision by the Foreign Intelligence Court or report any perceived irregularities to the supervisory bodies, the presence of the representative at the court’s examinations compensates, to a limited degree, for the lack of transparency concerning the court’s proceedings and decisions.’ Centrum för Rättvisa</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183366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 The content of the interception authorisation.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examine with particular attention whether the supervision arrangements provided by Russian law are capable of ensuring that all interceptions are performed lawfully on the basis of proper judicial authorisation.’ </a:t>
                      </a:r>
                      <a:r>
                        <a:rPr lang="nl-NL" sz="1200" dirty="0" err="1">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289485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96729859"/>
              </p:ext>
            </p:extLst>
          </p:nvPr>
        </p:nvGraphicFramePr>
        <p:xfrm>
          <a:off x="604761" y="244297"/>
          <a:ext cx="10426095" cy="6614357"/>
        </p:xfrm>
        <a:graphic>
          <a:graphicData uri="http://schemas.openxmlformats.org/drawingml/2006/table">
            <a:tbl>
              <a:tblPr firstRow="1" bandRow="1">
                <a:tableStyleId>{5C22544A-7EE6-4342-B048-85BDC9FD1C3A}</a:tableStyleId>
              </a:tblPr>
              <a:tblGrid>
                <a:gridCol w="2312610">
                  <a:extLst>
                    <a:ext uri="{9D8B030D-6E8A-4147-A177-3AD203B41FA5}">
                      <a16:colId xmlns:a16="http://schemas.microsoft.com/office/drawing/2014/main" val="2793819992"/>
                    </a:ext>
                  </a:extLst>
                </a:gridCol>
                <a:gridCol w="5889116">
                  <a:extLst>
                    <a:ext uri="{9D8B030D-6E8A-4147-A177-3AD203B41FA5}">
                      <a16:colId xmlns:a16="http://schemas.microsoft.com/office/drawing/2014/main" val="36878769"/>
                    </a:ext>
                  </a:extLst>
                </a:gridCol>
                <a:gridCol w="2224369">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 Ex post supervision of the implementation of secret surveillance 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63196">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a:t>
                      </a:r>
                      <a:r>
                        <a:rPr lang="nl-NL" sz="1400">
                          <a:effectLst/>
                          <a:latin typeface="+mn-lt"/>
                          <a:ea typeface="Calibri" panose="020F0502020204030204" pitchFamily="34" charset="0"/>
                          <a:cs typeface="Times New Roman" panose="02020603050405020304" pitchFamily="18" charset="0"/>
                        </a:rPr>
                        <a:t>.1 Independence;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The ECtHR noted that the public prosecutor could hardly be said to be an independent supervisory authority, but still it did find a violation on that specific point. Zakharov</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6.2 Competence.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‘it</a:t>
                      </a:r>
                      <a:r>
                        <a:rPr lang="en-GB" sz="1400" dirty="0">
                          <a:effectLst/>
                          <a:latin typeface="+mn-lt"/>
                          <a:ea typeface="Calibri" panose="020F0502020204030204" pitchFamily="34" charset="0"/>
                          <a:cs typeface="Times New Roman" panose="02020603050405020304" pitchFamily="18" charset="0"/>
                        </a:rPr>
                        <a:t> is for the Government to illustrate the practical effectiveness of the supervision arrangements with appropriate examples.’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rgbClr val="000000"/>
                          </a:solidFill>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there is no evidence to suggest that the intelligence services are abusing their powers – on the contrary, the Interception of Communications Commissioner observed that the selection procedure was carefully and conscientiously undertaken by analysts –, the Court is not persuaded that the safeguards governing the selection of bearers for interception and the selection of intercepted material for examination are sufficiently robust to provide adequate guarantees against abuse.’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27793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2985874654"/>
              </p:ext>
            </p:extLst>
          </p:nvPr>
        </p:nvGraphicFramePr>
        <p:xfrm>
          <a:off x="691849" y="411447"/>
          <a:ext cx="9932610" cy="6110462"/>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 Conditions for communicating data to and receiving data from other parties</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7.1 Communicating;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Although in ‘the Court’s view, the mentioned lack of specification in the provisions regulating the communication of personal data to other states and international organisations gives some cause for concern with respect to the possible abuse of the rights of individuals. On the whole, however, the Court considered that the supervisory elements described below sufficiently counterbalance these regulatory shortcomings.’</a:t>
                      </a:r>
                      <a:r>
                        <a:rPr lang="en-GB" sz="1200">
                          <a:effectLst/>
                          <a:latin typeface="+mn-lt"/>
                          <a:ea typeface="Calibri" panose="020F0502020204030204" pitchFamily="34" charset="0"/>
                          <a:cs typeface="Times New Roman" panose="02020603050405020304" pitchFamily="18" charset="0"/>
                        </a:rPr>
                        <a:t> Centrum för Rättvisa</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7.2 Receiving.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‘As the Government, at the hearing, informed the Court that it was “implausible and rare” for intercept material to be obtained “unsolicited”, the Court will restrict its examination to material falling into the second and third categories.’ Big Brother Watch</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‘no request for intercept material has ever been made in the absence of an existing RIPA warrant.’ Big Brother Watch</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493632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057860900"/>
              </p:ext>
            </p:extLst>
          </p:nvPr>
        </p:nvGraphicFramePr>
        <p:xfrm>
          <a:off x="633791" y="440475"/>
          <a:ext cx="9932610" cy="6543612"/>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8. Notification of interception of communications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Court was clearly unsympathetic to this approach, it did not find a violation on this point, stressing that it would bear the absence of notification and the lack of an effective possibility of requesting and obtaining information, when assessing the effectiveness of remedies available under Russian law. </a:t>
                      </a:r>
                      <a:r>
                        <a:rPr lang="en-GB" sz="1400" dirty="0" err="1">
                          <a:solidFill>
                            <a:srgbClr val="000000"/>
                          </a:solidFill>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Taking into account that the requirement to notify the subject of secret surveillance measures is not applicable to the applicant and is, in any event, devoid of practical significance,’ like in </a:t>
                      </a:r>
                      <a:r>
                        <a:rPr lang="en-GB" sz="1400" dirty="0" err="1">
                          <a:effectLst/>
                          <a:latin typeface="+mn-lt"/>
                          <a:ea typeface="Calibri" panose="020F0502020204030204" pitchFamily="34" charset="0"/>
                          <a:cs typeface="Times New Roman" panose="02020603050405020304" pitchFamily="18" charset="0"/>
                        </a:rPr>
                        <a:t>Zakharov</a:t>
                      </a:r>
                      <a:r>
                        <a:rPr lang="en-GB" sz="1400" dirty="0">
                          <a:effectLst/>
                          <a:latin typeface="+mn-lt"/>
                          <a:ea typeface="Calibri" panose="020F0502020204030204" pitchFamily="34" charset="0"/>
                          <a:cs typeface="Times New Roman" panose="02020603050405020304" pitchFamily="18" charset="0"/>
                        </a:rPr>
                        <a:t>, the Court underlined that its findings on the point of the notification would be taken into account when evaluating the last minimum requirement of law: the available remedies. </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3818660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292802109"/>
              </p:ext>
            </p:extLst>
          </p:nvPr>
        </p:nvGraphicFramePr>
        <p:xfrm>
          <a:off x="633791" y="440475"/>
          <a:ext cx="9932610" cy="6315329"/>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References to another minimum requirement of law</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9. Available remedies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In the Court’s view, the aggregate of remedies, although not providing a full and public response to the objections raised by a complainant, must be considered sufficient in the present context, which involves an abstract challenge to the signals intelligence regime itself and does not concern a complaint against a particular intelligence measure. In reaching this conclusion, the Court attaches importance to the earlier stages of supervision of the regime, including the detailed judicial examination by the Foreign Intelligence Court of the FRA’s requests for permits to conduct signals intelligence and the extensive and partly public supervision by several bodies, in particular the Foreign Intelligence Inspectorate.</a:t>
                      </a:r>
                      <a:r>
                        <a:rPr lang="en-GB" sz="1400" dirty="0">
                          <a:solidFill>
                            <a:srgbClr val="000000"/>
                          </a:solidFill>
                          <a:effectLst/>
                          <a:latin typeface="+mn-lt"/>
                          <a:ea typeface="Calibri" panose="020F0502020204030204" pitchFamily="34" charset="0"/>
                          <a:cs typeface="Times New Roman" panose="02020603050405020304" pitchFamily="18" charset="0"/>
                        </a:rPr>
                        <a:t>’</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1528716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98675A-EF60-43D2-BF4F-9865A844EC30}"/>
              </a:ext>
            </a:extLst>
          </p:cNvPr>
          <p:cNvSpPr>
            <a:spLocks noGrp="1"/>
          </p:cNvSpPr>
          <p:nvPr>
            <p:ph type="title"/>
          </p:nvPr>
        </p:nvSpPr>
        <p:spPr/>
        <p:txBody>
          <a:bodyPr/>
          <a:lstStyle/>
          <a:p>
            <a:r>
              <a:rPr lang="nl-NL" dirty="0" err="1"/>
              <a:t>Questions</a:t>
            </a:r>
            <a:r>
              <a:rPr lang="nl-NL" dirty="0"/>
              <a:t>?</a:t>
            </a:r>
          </a:p>
        </p:txBody>
      </p:sp>
      <p:sp>
        <p:nvSpPr>
          <p:cNvPr id="3" name="Tijdelijke aanduiding voor inhoud 2">
            <a:extLst>
              <a:ext uri="{FF2B5EF4-FFF2-40B4-BE49-F238E27FC236}">
                <a16:creationId xmlns:a16="http://schemas.microsoft.com/office/drawing/2014/main" id="{A02EA40A-CF2A-45B0-B09A-E586507941ED}"/>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47407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0A3584-123A-4438-8EB3-37E0ADC5B532}"/>
              </a:ext>
            </a:extLst>
          </p:cNvPr>
          <p:cNvSpPr>
            <a:spLocks noGrp="1"/>
          </p:cNvSpPr>
          <p:nvPr>
            <p:ph type="title"/>
          </p:nvPr>
        </p:nvSpPr>
        <p:spPr/>
        <p:txBody>
          <a:bodyPr/>
          <a:lstStyle/>
          <a:p>
            <a:r>
              <a:rPr lang="nl-NL" dirty="0" err="1"/>
              <a:t>Introduction</a:t>
            </a:r>
            <a:r>
              <a:rPr lang="nl-NL" dirty="0"/>
              <a:t> </a:t>
            </a:r>
            <a:r>
              <a:rPr lang="nl-NL" dirty="0" err="1"/>
              <a:t>for</a:t>
            </a:r>
            <a:r>
              <a:rPr lang="nl-NL" dirty="0"/>
              <a:t> non-</a:t>
            </a:r>
            <a:r>
              <a:rPr lang="nl-NL" dirty="0" err="1"/>
              <a:t>lawyers</a:t>
            </a:r>
            <a:br>
              <a:rPr lang="nl-NL" dirty="0"/>
            </a:br>
            <a:endParaRPr lang="nl-NL" dirty="0"/>
          </a:p>
        </p:txBody>
      </p:sp>
      <p:graphicFrame>
        <p:nvGraphicFramePr>
          <p:cNvPr id="4" name="Tabel 4">
            <a:extLst>
              <a:ext uri="{FF2B5EF4-FFF2-40B4-BE49-F238E27FC236}">
                <a16:creationId xmlns:a16="http://schemas.microsoft.com/office/drawing/2014/main" id="{ADC51FD3-B01F-435B-BC5F-CE0CA9CA00C4}"/>
              </a:ext>
            </a:extLst>
          </p:cNvPr>
          <p:cNvGraphicFramePr>
            <a:graphicFrameLocks noGrp="1"/>
          </p:cNvGraphicFramePr>
          <p:nvPr>
            <p:ph idx="1"/>
            <p:extLst>
              <p:ext uri="{D42A27DB-BD31-4B8C-83A1-F6EECF244321}">
                <p14:modId xmlns:p14="http://schemas.microsoft.com/office/powerpoint/2010/main" val="2198185787"/>
              </p:ext>
            </p:extLst>
          </p:nvPr>
        </p:nvGraphicFramePr>
        <p:xfrm>
          <a:off x="677334" y="1576388"/>
          <a:ext cx="8596312" cy="466344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1472702173"/>
                    </a:ext>
                  </a:extLst>
                </a:gridCol>
                <a:gridCol w="4298156">
                  <a:extLst>
                    <a:ext uri="{9D8B030D-6E8A-4147-A177-3AD203B41FA5}">
                      <a16:colId xmlns:a16="http://schemas.microsoft.com/office/drawing/2014/main" val="2664834371"/>
                    </a:ext>
                  </a:extLst>
                </a:gridCol>
              </a:tblGrid>
              <a:tr h="684212">
                <a:tc>
                  <a:txBody>
                    <a:bodyPr/>
                    <a:lstStyle/>
                    <a:p>
                      <a:r>
                        <a:rPr lang="en-US" sz="1050" b="0" dirty="0"/>
                        <a:t>ARTICLE 8 Right to respect for private and family life </a:t>
                      </a:r>
                    </a:p>
                    <a:p>
                      <a:pPr marL="342900" indent="-342900">
                        <a:buAutoNum type="arabicPeriod"/>
                      </a:pPr>
                      <a:r>
                        <a:rPr lang="en-US" sz="1050" b="0" dirty="0"/>
                        <a:t>Everyone has the right to respect for his private and family life, his home and his correspondence. </a:t>
                      </a:r>
                    </a:p>
                    <a:p>
                      <a:pPr marL="342900" indent="-342900">
                        <a:buAutoNum type="arabicPeriod"/>
                      </a:pPr>
                      <a:r>
                        <a:rPr lang="en-US" sz="1050" b="0" dirty="0"/>
                        <a:t>There shall be no interference by a public authority with the exercise of this right except such as is </a:t>
                      </a:r>
                      <a:r>
                        <a:rPr lang="en-US" sz="1050" b="0" dirty="0">
                          <a:highlight>
                            <a:srgbClr val="FF0000"/>
                          </a:highlight>
                        </a:rPr>
                        <a:t>in accordance with the law </a:t>
                      </a:r>
                      <a:r>
                        <a:rPr lang="en-US" sz="1050" b="0" dirty="0"/>
                        <a:t>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sz="1050" b="0" dirty="0"/>
                    </a:p>
                  </a:txBody>
                  <a:tcPr/>
                </a:tc>
                <a:tc>
                  <a:txBody>
                    <a:bodyPr/>
                    <a:lstStyle/>
                    <a:p>
                      <a:r>
                        <a:rPr lang="en-US" sz="1050" b="0" dirty="0"/>
                        <a:t>ARTICLE 9 Freedom of thought, conscience and religion </a:t>
                      </a:r>
                    </a:p>
                    <a:p>
                      <a:pPr marL="342900" indent="-342900">
                        <a:buAutoNum type="arabicPeriod"/>
                      </a:pPr>
                      <a:r>
                        <a:rPr lang="en-US" sz="1050" b="0" dirty="0"/>
                        <a:t>Everyone has the right to freedom of thought, conscience and religion; this right includes freedom to change his religion or belief and freedom, either alone or in community with others and in public or private, to manifest his religion or belief, in worship, teaching, practice and observance. </a:t>
                      </a:r>
                    </a:p>
                    <a:p>
                      <a:pPr marL="342900" indent="-342900">
                        <a:buAutoNum type="arabicPeriod"/>
                      </a:pPr>
                      <a:r>
                        <a:rPr lang="en-US" sz="1050" b="0" dirty="0"/>
                        <a:t>Freedom to manifest one’s religion or beliefs shall be subject only to such limitations as are </a:t>
                      </a:r>
                      <a:r>
                        <a:rPr lang="en-US" sz="1050" b="0" dirty="0">
                          <a:highlight>
                            <a:srgbClr val="FF0000"/>
                          </a:highlight>
                        </a:rPr>
                        <a:t>prescribed by law </a:t>
                      </a:r>
                      <a:r>
                        <a:rPr lang="en-US" sz="1050" b="0" dirty="0"/>
                        <a:t>and are necessary in a democratic society in the interests of public safety, for the protection of public order, health or morals, or for the protection of the rights and freedoms of others.</a:t>
                      </a:r>
                      <a:endParaRPr lang="nl-NL" sz="1050" b="0" dirty="0"/>
                    </a:p>
                  </a:txBody>
                  <a:tcPr/>
                </a:tc>
                <a:extLst>
                  <a:ext uri="{0D108BD9-81ED-4DB2-BD59-A6C34878D82A}">
                    <a16:rowId xmlns:a16="http://schemas.microsoft.com/office/drawing/2014/main" val="2792166723"/>
                  </a:ext>
                </a:extLst>
              </a:tr>
              <a:tr h="958453">
                <a:tc>
                  <a:txBody>
                    <a:bodyPr/>
                    <a:lstStyle/>
                    <a:p>
                      <a:r>
                        <a:rPr lang="en-US" sz="1050" dirty="0"/>
                        <a:t>ARTICLE 10 Freedom of expression </a:t>
                      </a:r>
                    </a:p>
                    <a:p>
                      <a:pPr marL="342900" indent="-342900">
                        <a:buAutoNum type="arabicPeriod"/>
                      </a:pPr>
                      <a:r>
                        <a:rPr lang="en-US" sz="1050" dirty="0"/>
                        <a:t>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pPr marL="342900" indent="-342900">
                        <a:buAutoNum type="arabicPeriod"/>
                      </a:pPr>
                      <a:r>
                        <a:rPr lang="en-US" sz="1050" dirty="0"/>
                        <a:t>The exercise of these freedoms, since it carries with it duties and responsibilities, may be subject to such formalities, conditions, restrictions or penalties as are </a:t>
                      </a:r>
                      <a:r>
                        <a:rPr lang="en-US" sz="1050" dirty="0">
                          <a:highlight>
                            <a:srgbClr val="FF0000"/>
                          </a:highlight>
                        </a:rPr>
                        <a:t>prescribed by law </a:t>
                      </a:r>
                      <a:r>
                        <a:rPr lang="en-US" sz="1050" dirty="0"/>
                        <a:t>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nl-NL" sz="1050" dirty="0"/>
                    </a:p>
                  </a:txBody>
                  <a:tcPr/>
                </a:tc>
                <a:tc>
                  <a:txBody>
                    <a:bodyPr/>
                    <a:lstStyle/>
                    <a:p>
                      <a:r>
                        <a:rPr lang="en-US" sz="1050" dirty="0"/>
                        <a:t>ARTICLE 11 Freedom of assembly and association </a:t>
                      </a:r>
                    </a:p>
                    <a:p>
                      <a:pPr marL="342900" indent="-342900">
                        <a:buAutoNum type="arabicPeriod"/>
                      </a:pPr>
                      <a:r>
                        <a:rPr lang="en-US" sz="1050" dirty="0"/>
                        <a:t>Everyone has the right to freedom of peaceful assembly and to freedom of association with others, including the right to form and to join trade unions for the protection of his interests. </a:t>
                      </a:r>
                    </a:p>
                    <a:p>
                      <a:pPr marL="342900" indent="-342900">
                        <a:buAutoNum type="arabicPeriod"/>
                      </a:pPr>
                      <a:r>
                        <a:rPr lang="en-US" sz="1050" dirty="0"/>
                        <a:t>2. No restrictions shall be placed on the exercise of these rights other than such as </a:t>
                      </a:r>
                      <a:r>
                        <a:rPr lang="en-US" sz="1050" dirty="0">
                          <a:highlight>
                            <a:srgbClr val="FF0000"/>
                          </a:highlight>
                        </a:rPr>
                        <a:t>are prescribed by law </a:t>
                      </a:r>
                      <a:r>
                        <a:rPr lang="en-US" sz="1050" dirty="0"/>
                        <a:t>and are necessary in a democratic society in the interests of national security or public safety, for the prevention of disorder or crime, for the protection of health or morals or for the protection of the rights and freedoms of others. This Article shall not prevent the imposition of lawful restrictions on the exercise of these rights by members of the armed forces, of the police or of the administration of the State.</a:t>
                      </a:r>
                      <a:endParaRPr lang="nl-NL" sz="1050" dirty="0"/>
                    </a:p>
                  </a:txBody>
                  <a:tcPr/>
                </a:tc>
                <a:extLst>
                  <a:ext uri="{0D108BD9-81ED-4DB2-BD59-A6C34878D82A}">
                    <a16:rowId xmlns:a16="http://schemas.microsoft.com/office/drawing/2014/main" val="4025653909"/>
                  </a:ext>
                </a:extLst>
              </a:tr>
            </a:tbl>
          </a:graphicData>
        </a:graphic>
      </p:graphicFrame>
    </p:spTree>
    <p:extLst>
      <p:ext uri="{BB962C8B-B14F-4D97-AF65-F5344CB8AC3E}">
        <p14:creationId xmlns:p14="http://schemas.microsoft.com/office/powerpoint/2010/main" val="213461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1E575-0E1C-4FEE-B24D-7EB265543FA0}"/>
              </a:ext>
            </a:extLst>
          </p:cNvPr>
          <p:cNvSpPr>
            <a:spLocks noGrp="1"/>
          </p:cNvSpPr>
          <p:nvPr>
            <p:ph type="title"/>
          </p:nvPr>
        </p:nvSpPr>
        <p:spPr/>
        <p:txBody>
          <a:bodyPr/>
          <a:lstStyle/>
          <a:p>
            <a:r>
              <a:rPr lang="nl-NL" dirty="0" err="1"/>
              <a:t>Traveaux</a:t>
            </a:r>
            <a:r>
              <a:rPr lang="nl-NL" dirty="0"/>
              <a:t> </a:t>
            </a:r>
            <a:r>
              <a:rPr lang="nl-NL" dirty="0" err="1"/>
              <a:t>preparatoires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7F10BE97-47A6-4620-9B41-B2D8EF8C9EC4}"/>
              </a:ext>
            </a:extLst>
          </p:cNvPr>
          <p:cNvSpPr>
            <a:spLocks noGrp="1"/>
          </p:cNvSpPr>
          <p:nvPr>
            <p:ph idx="1"/>
          </p:nvPr>
        </p:nvSpPr>
        <p:spPr/>
        <p:txBody>
          <a:bodyPr>
            <a:normAutofit/>
          </a:bodyPr>
          <a:lstStyle/>
          <a:p>
            <a:r>
              <a:rPr lang="en-GB" sz="2000" dirty="0">
                <a:solidFill>
                  <a:schemeClr val="bg1"/>
                </a:solidFill>
                <a:effectLst/>
                <a:latin typeface="Times New Roman" panose="02020603050405020304" pitchFamily="18" charset="0"/>
                <a:ea typeface="Calibri" panose="020F0502020204030204" pitchFamily="34" charset="0"/>
              </a:rPr>
              <a:t>Article 7 of the original proposal of the ECHR laid down: ‘The object of this collective guarantee shall be to ensure that the laws of each state in which are embodied the guaranteed rights and freedoms as well as the application of these laws are in accordance with "</a:t>
            </a:r>
            <a:r>
              <a:rPr lang="en-GB" sz="2000" dirty="0">
                <a:solidFill>
                  <a:schemeClr val="bg1"/>
                </a:solidFill>
                <a:effectLst/>
                <a:highlight>
                  <a:srgbClr val="FF0000"/>
                </a:highlight>
                <a:latin typeface="Times New Roman" panose="02020603050405020304" pitchFamily="18" charset="0"/>
                <a:ea typeface="Calibri" panose="020F0502020204030204" pitchFamily="34" charset="0"/>
              </a:rPr>
              <a:t>the general principles of law </a:t>
            </a:r>
            <a:r>
              <a:rPr lang="en-GB" sz="2000" dirty="0">
                <a:solidFill>
                  <a:schemeClr val="bg1"/>
                </a:solidFill>
                <a:effectLst/>
                <a:latin typeface="Times New Roman" panose="02020603050405020304" pitchFamily="18" charset="0"/>
                <a:ea typeface="Calibri" panose="020F0502020204030204" pitchFamily="34" charset="0"/>
              </a:rPr>
              <a:t>as recognised by civilised nations" and referred to in Article 38c of the Statute of the International Court of</a:t>
            </a:r>
            <a:r>
              <a:rPr lang="en-GB" sz="2000" spc="5" dirty="0">
                <a:solidFill>
                  <a:schemeClr val="bg1"/>
                </a:solidFill>
                <a:effectLst/>
                <a:latin typeface="Times New Roman" panose="02020603050405020304" pitchFamily="18" charset="0"/>
                <a:ea typeface="Calibri" panose="020F0502020204030204" pitchFamily="34" charset="0"/>
              </a:rPr>
              <a:t> </a:t>
            </a:r>
            <a:r>
              <a:rPr lang="en-GB" sz="2000" dirty="0">
                <a:solidFill>
                  <a:schemeClr val="bg1"/>
                </a:solidFill>
                <a:effectLst/>
                <a:latin typeface="Times New Roman" panose="02020603050405020304" pitchFamily="18" charset="0"/>
                <a:ea typeface="Calibri" panose="020F0502020204030204" pitchFamily="34" charset="0"/>
              </a:rPr>
              <a:t>Justice.’</a:t>
            </a:r>
          </a:p>
          <a:p>
            <a:r>
              <a:rPr lang="en-GB" sz="2000" dirty="0">
                <a:solidFill>
                  <a:schemeClr val="bg1"/>
                </a:solidFill>
                <a:latin typeface="Times New Roman" panose="02020603050405020304" pitchFamily="18" charset="0"/>
              </a:rPr>
              <a:t>Instead, </a:t>
            </a:r>
            <a:r>
              <a:rPr lang="en-GB" sz="2000" dirty="0">
                <a:solidFill>
                  <a:schemeClr val="bg1"/>
                </a:solidFill>
                <a:effectLst/>
                <a:latin typeface="Times New Roman" panose="02020603050405020304" pitchFamily="18" charset="0"/>
                <a:ea typeface="Calibri" panose="020F0502020204030204" pitchFamily="34" charset="0"/>
              </a:rPr>
              <a:t>a reference to the rule of law was moved to the non-operative part of the Convention, the preamble, holding: ‘Being resolved, as the governments of European countries which are like-minded and have a common heritage of political traditions, ideals, freedom and the rule of law, to take the first steps for the collective enforcement of certain of the rights stated in the Universal Declaration’.</a:t>
            </a:r>
            <a:endParaRPr lang="nl-NL" sz="2000" dirty="0">
              <a:solidFill>
                <a:schemeClr val="bg1"/>
              </a:solidFill>
            </a:endParaRPr>
          </a:p>
        </p:txBody>
      </p:sp>
    </p:spTree>
    <p:extLst>
      <p:ext uri="{BB962C8B-B14F-4D97-AF65-F5344CB8AC3E}">
        <p14:creationId xmlns:p14="http://schemas.microsoft.com/office/powerpoint/2010/main" val="416473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1E575-0E1C-4FEE-B24D-7EB265543FA0}"/>
              </a:ext>
            </a:extLst>
          </p:cNvPr>
          <p:cNvSpPr>
            <a:spLocks noGrp="1"/>
          </p:cNvSpPr>
          <p:nvPr>
            <p:ph type="title"/>
          </p:nvPr>
        </p:nvSpPr>
        <p:spPr/>
        <p:txBody>
          <a:bodyPr/>
          <a:lstStyle/>
          <a:p>
            <a:r>
              <a:rPr lang="nl-NL" dirty="0" err="1"/>
              <a:t>Traveaux</a:t>
            </a:r>
            <a:r>
              <a:rPr lang="nl-NL" dirty="0"/>
              <a:t> </a:t>
            </a:r>
            <a:r>
              <a:rPr lang="nl-NL" dirty="0" err="1"/>
              <a:t>preparatoires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7F10BE97-47A6-4620-9B41-B2D8EF8C9EC4}"/>
              </a:ext>
            </a:extLst>
          </p:cNvPr>
          <p:cNvSpPr>
            <a:spLocks noGrp="1"/>
          </p:cNvSpPr>
          <p:nvPr>
            <p:ph idx="1"/>
          </p:nvPr>
        </p:nvSpPr>
        <p:spPr/>
        <p:txBody>
          <a:bodyPr>
            <a:normAutofit fontScale="92500" lnSpcReduction="10000"/>
          </a:bodyPr>
          <a:lstStyle/>
          <a:p>
            <a:r>
              <a:rPr lang="en-GB" sz="2400" dirty="0">
                <a:solidFill>
                  <a:schemeClr val="bg1"/>
                </a:solidFill>
                <a:effectLst/>
                <a:latin typeface="Times New Roman" panose="02020603050405020304" pitchFamily="18" charset="0"/>
                <a:ea typeface="Calibri" panose="020F0502020204030204" pitchFamily="34" charset="0"/>
              </a:rPr>
              <a:t>A proposal was made to </a:t>
            </a:r>
            <a:r>
              <a:rPr lang="en-GB" sz="2400" dirty="0">
                <a:solidFill>
                  <a:schemeClr val="bg1"/>
                </a:solidFill>
                <a:effectLst/>
                <a:highlight>
                  <a:srgbClr val="FF0000"/>
                </a:highlight>
                <a:latin typeface="Times New Roman" panose="02020603050405020304" pitchFamily="18" charset="0"/>
                <a:ea typeface="Calibri" panose="020F0502020204030204" pitchFamily="34" charset="0"/>
              </a:rPr>
              <a:t>annex a special Convention to the ECHR, to law down principles of the rule of law</a:t>
            </a:r>
            <a:r>
              <a:rPr lang="en-GB" sz="2400" dirty="0">
                <a:solidFill>
                  <a:schemeClr val="bg1"/>
                </a:solidFill>
                <a:effectLst/>
                <a:latin typeface="Times New Roman" panose="02020603050405020304" pitchFamily="18" charset="0"/>
                <a:ea typeface="Calibri" panose="020F0502020204030204" pitchFamily="34" charset="0"/>
              </a:rPr>
              <a:t>. ‘In my opinion, what we must fear to-day is not the seizure of power by totalitarianism by means of violence, but rather that totalitarianism will attempt to put itself in power by pseudo-legitimate means. [] For example, the Italian constitution was never repealed, all constitutional principles remained in theory, but the special laws approved by the Chambers, elected in one misdirected campaign, robbed the constitution little by little of all its substance, especially of its substance of freedom. The battle against totalitarianism should rather be modified and should become a battle against abuse of legislative power, rather than abuse of executive power.’</a:t>
            </a:r>
            <a:endParaRPr lang="nl-NL" sz="3600" dirty="0">
              <a:solidFill>
                <a:schemeClr val="bg1"/>
              </a:solidFill>
            </a:endParaRPr>
          </a:p>
        </p:txBody>
      </p:sp>
    </p:spTree>
    <p:extLst>
      <p:ext uri="{BB962C8B-B14F-4D97-AF65-F5344CB8AC3E}">
        <p14:creationId xmlns:p14="http://schemas.microsoft.com/office/powerpoint/2010/main" val="204135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1E575-0E1C-4FEE-B24D-7EB265543FA0}"/>
              </a:ext>
            </a:extLst>
          </p:cNvPr>
          <p:cNvSpPr>
            <a:spLocks noGrp="1"/>
          </p:cNvSpPr>
          <p:nvPr>
            <p:ph type="title"/>
          </p:nvPr>
        </p:nvSpPr>
        <p:spPr/>
        <p:txBody>
          <a:bodyPr/>
          <a:lstStyle/>
          <a:p>
            <a:r>
              <a:rPr lang="nl-NL" dirty="0" err="1"/>
              <a:t>Traveaux</a:t>
            </a:r>
            <a:r>
              <a:rPr lang="nl-NL" dirty="0"/>
              <a:t> </a:t>
            </a:r>
            <a:r>
              <a:rPr lang="nl-NL" dirty="0" err="1"/>
              <a:t>preparatoires</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7F10BE97-47A6-4620-9B41-B2D8EF8C9EC4}"/>
              </a:ext>
            </a:extLst>
          </p:cNvPr>
          <p:cNvSpPr>
            <a:spLocks noGrp="1"/>
          </p:cNvSpPr>
          <p:nvPr>
            <p:ph idx="1"/>
          </p:nvPr>
        </p:nvSpPr>
        <p:spPr/>
        <p:txBody>
          <a:bodyPr>
            <a:normAutofit fontScale="92500" lnSpcReduction="20000"/>
          </a:bodyPr>
          <a:lstStyle/>
          <a:p>
            <a:r>
              <a:rPr lang="en-GB" sz="1800" dirty="0">
                <a:solidFill>
                  <a:schemeClr val="bg1"/>
                </a:solidFill>
                <a:effectLst/>
                <a:latin typeface="Times New Roman" panose="02020603050405020304" pitchFamily="18" charset="0"/>
                <a:ea typeface="Calibri" panose="020F0502020204030204" pitchFamily="34" charset="0"/>
              </a:rPr>
              <a:t>It seems to suggest that the only form of reparation will be compensation. It seems to suggest that the European Court will be able to grant indemnities to victims, damages and interest, or reparation of this kind. It does not say that the European Court will be able to pronounce the nullity or invalidity of the rule, or the law, or the decree which constitutes a violation of the Convention. That, Ladies and Gentlemen, is something very grave. True, reparation in kind may be advisable where the victim is a specified individual. In case of an action ultra vires of this sort on the part of the local police, a mayor, a prefect, or even a minister, satisfaction may be given in the form of reparation in cash or the awarding of an indemnity. But can the graver form of violation which consists in removing a fundamental law guaranteeing a specific freedom for the whole nation, from the laws of a country in virtue of some law or decree, can such a violation be redressed by awarding a symbolic farthing darn­ ages to the citizens of the country? If, tomorrow, France were to sink into a dictatorship, and if her dictator were to suppress the freedom of the Press, would the European Court award a franc damages to all Frenchmen so as to compensate for the injury which the suppression of this fundamental freedom had caused them? Such a proceeding would not make sense. </a:t>
            </a:r>
            <a:r>
              <a:rPr lang="en-GB" sz="1800" dirty="0">
                <a:solidFill>
                  <a:schemeClr val="bg1"/>
                </a:solidFill>
                <a:effectLst/>
                <a:highlight>
                  <a:srgbClr val="FF0000"/>
                </a:highlight>
                <a:latin typeface="Times New Roman" panose="02020603050405020304" pitchFamily="18" charset="0"/>
                <a:ea typeface="Calibri" panose="020F0502020204030204" pitchFamily="34" charset="0"/>
              </a:rPr>
              <a:t>If we really want an European Court to succeed in guaranteeing the rights which we have placed under its protection, we must grant jurisdiction to declare void, if need be, the laws and decrees which violate the Convention.’</a:t>
            </a:r>
            <a:endParaRPr lang="nl-NL" sz="2800" dirty="0">
              <a:solidFill>
                <a:schemeClr val="bg1"/>
              </a:solidFill>
              <a:highlight>
                <a:srgbClr val="FF0000"/>
              </a:highlight>
            </a:endParaRPr>
          </a:p>
        </p:txBody>
      </p:sp>
    </p:spTree>
    <p:extLst>
      <p:ext uri="{BB962C8B-B14F-4D97-AF65-F5344CB8AC3E}">
        <p14:creationId xmlns:p14="http://schemas.microsoft.com/office/powerpoint/2010/main" val="304358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a:bodyPr>
          <a:lstStyle/>
          <a:p>
            <a:r>
              <a:rPr lang="nl-NL" sz="2800" dirty="0">
                <a:solidFill>
                  <a:schemeClr val="bg1"/>
                </a:solidFill>
              </a:rPr>
              <a:t>NO </a:t>
            </a:r>
            <a:r>
              <a:rPr lang="nl-NL" sz="2800" dirty="0" err="1">
                <a:solidFill>
                  <a:schemeClr val="bg1"/>
                </a:solidFill>
              </a:rPr>
              <a:t>Interstate</a:t>
            </a:r>
            <a:r>
              <a:rPr lang="nl-NL" sz="2800" dirty="0">
                <a:solidFill>
                  <a:schemeClr val="bg1"/>
                </a:solidFill>
              </a:rPr>
              <a:t> </a:t>
            </a:r>
            <a:r>
              <a:rPr lang="nl-NL" sz="2800" dirty="0" err="1">
                <a:solidFill>
                  <a:schemeClr val="bg1"/>
                </a:solidFill>
              </a:rPr>
              <a:t>complaints</a:t>
            </a:r>
            <a:endParaRPr lang="nl-NL" sz="2800" dirty="0">
              <a:solidFill>
                <a:schemeClr val="bg1"/>
              </a:solidFill>
            </a:endParaRPr>
          </a:p>
          <a:p>
            <a:r>
              <a:rPr lang="nl-NL" sz="2800" dirty="0">
                <a:solidFill>
                  <a:schemeClr val="bg1"/>
                </a:solidFill>
              </a:rPr>
              <a:t>No </a:t>
            </a:r>
            <a:r>
              <a:rPr lang="nl-NL" sz="2800" dirty="0" err="1">
                <a:solidFill>
                  <a:schemeClr val="bg1"/>
                </a:solidFill>
              </a:rPr>
              <a:t>groups</a:t>
            </a:r>
            <a:endParaRPr lang="nl-NL" sz="2800" dirty="0">
              <a:solidFill>
                <a:schemeClr val="bg1"/>
              </a:solidFill>
            </a:endParaRPr>
          </a:p>
          <a:p>
            <a:r>
              <a:rPr lang="nl-NL" sz="2800" dirty="0" err="1">
                <a:solidFill>
                  <a:schemeClr val="bg1"/>
                </a:solidFill>
              </a:rPr>
              <a:t>Very</a:t>
            </a:r>
            <a:r>
              <a:rPr lang="nl-NL" sz="2800" dirty="0">
                <a:solidFill>
                  <a:schemeClr val="bg1"/>
                </a:solidFill>
              </a:rPr>
              <a:t> few </a:t>
            </a:r>
            <a:r>
              <a:rPr lang="nl-NL" sz="2800" dirty="0" err="1">
                <a:solidFill>
                  <a:schemeClr val="bg1"/>
                </a:solidFill>
              </a:rPr>
              <a:t>legal</a:t>
            </a:r>
            <a:r>
              <a:rPr lang="nl-NL" sz="2800" dirty="0">
                <a:solidFill>
                  <a:schemeClr val="bg1"/>
                </a:solidFill>
              </a:rPr>
              <a:t> persons</a:t>
            </a:r>
          </a:p>
          <a:p>
            <a:r>
              <a:rPr lang="nl-NL" sz="2800" dirty="0">
                <a:solidFill>
                  <a:schemeClr val="bg1"/>
                </a:solidFill>
              </a:rPr>
              <a:t>Natural persons </a:t>
            </a:r>
            <a:r>
              <a:rPr lang="nl-NL" sz="2800" dirty="0" err="1">
                <a:solidFill>
                  <a:schemeClr val="bg1"/>
                </a:solidFill>
              </a:rPr>
              <a:t>only</a:t>
            </a:r>
            <a:r>
              <a:rPr lang="nl-NL" sz="2800" dirty="0">
                <a:solidFill>
                  <a:schemeClr val="bg1"/>
                </a:solidFill>
              </a:rPr>
              <a:t> </a:t>
            </a:r>
            <a:r>
              <a:rPr lang="nl-NL" sz="2800" dirty="0" err="1">
                <a:solidFill>
                  <a:schemeClr val="bg1"/>
                </a:solidFill>
              </a:rPr>
              <a:t>when</a:t>
            </a:r>
            <a:r>
              <a:rPr lang="nl-NL" sz="2800" dirty="0">
                <a:solidFill>
                  <a:schemeClr val="bg1"/>
                </a:solidFill>
              </a:rPr>
              <a:t> </a:t>
            </a:r>
            <a:r>
              <a:rPr lang="nl-NL" sz="2800" dirty="0" err="1">
                <a:solidFill>
                  <a:schemeClr val="bg1"/>
                </a:solidFill>
              </a:rPr>
              <a:t>directly</a:t>
            </a:r>
            <a:r>
              <a:rPr lang="nl-NL" sz="2800" dirty="0">
                <a:solidFill>
                  <a:schemeClr val="bg1"/>
                </a:solidFill>
              </a:rPr>
              <a:t> + </a:t>
            </a:r>
            <a:r>
              <a:rPr lang="nl-NL" sz="2800" dirty="0" err="1">
                <a:solidFill>
                  <a:schemeClr val="bg1"/>
                </a:solidFill>
              </a:rPr>
              <a:t>individually</a:t>
            </a:r>
            <a:r>
              <a:rPr lang="nl-NL" sz="2800" dirty="0">
                <a:solidFill>
                  <a:schemeClr val="bg1"/>
                </a:solidFill>
              </a:rPr>
              <a:t> </a:t>
            </a:r>
            <a:r>
              <a:rPr lang="nl-NL" sz="2800" dirty="0" err="1">
                <a:solidFill>
                  <a:schemeClr val="bg1"/>
                </a:solidFill>
              </a:rPr>
              <a:t>harmed</a:t>
            </a:r>
            <a:r>
              <a:rPr lang="nl-NL" sz="2800" dirty="0">
                <a:solidFill>
                  <a:schemeClr val="bg1"/>
                </a:solidFill>
              </a:rPr>
              <a:t> </a:t>
            </a:r>
          </a:p>
          <a:p>
            <a:r>
              <a:rPr lang="nl-NL" sz="2800" dirty="0">
                <a:solidFill>
                  <a:schemeClr val="bg1"/>
                </a:solidFill>
              </a:rPr>
              <a:t>No </a:t>
            </a:r>
            <a:r>
              <a:rPr lang="nl-NL" sz="2800" i="1" dirty="0">
                <a:solidFill>
                  <a:schemeClr val="bg1"/>
                </a:solidFill>
              </a:rPr>
              <a:t>In abstracto </a:t>
            </a:r>
            <a:r>
              <a:rPr lang="nl-NL" sz="2800" dirty="0">
                <a:solidFill>
                  <a:schemeClr val="bg1"/>
                </a:solidFill>
              </a:rPr>
              <a:t>claims</a:t>
            </a:r>
          </a:p>
        </p:txBody>
      </p:sp>
    </p:spTree>
    <p:extLst>
      <p:ext uri="{BB962C8B-B14F-4D97-AF65-F5344CB8AC3E}">
        <p14:creationId xmlns:p14="http://schemas.microsoft.com/office/powerpoint/2010/main" val="107924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fontScale="92500" lnSpcReduction="10000"/>
          </a:bodyPr>
          <a:lstStyle/>
          <a:p>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Sunday Times (1979): ‘Firstly, the law must be adequately </a:t>
            </a:r>
            <a:r>
              <a:rPr lang="en-GB" sz="2400" dirty="0">
                <a:solidFill>
                  <a:schemeClr val="bg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accessible: </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citizen must be able to have an indication that is adequate in the circumstances of the legal rules applicable to a given case. Secondly, a norm cannot be regarded as a "law" unless it is formulated with sufficient precision to enable the citizen to regulate his conduct: he must be able - if need be with appropriate advice - </a:t>
            </a:r>
            <a:r>
              <a:rPr lang="en-GB" sz="2400" dirty="0">
                <a:solidFill>
                  <a:schemeClr val="bg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to foresee, </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a degree that is reasonable in the circumstances, the consequences which a given action may entail. Those consequences need not be foreseeable with absolute certainty: experience shows this to be unattainable. Again, whilst certainty is highly desirable, it may bring in its train excessive rigidity and the law must be able to keep pace with changing circumstances.’</a:t>
            </a:r>
            <a:endParaRPr lang="nl-NL" sz="2400" dirty="0">
              <a:solidFill>
                <a:schemeClr val="bg1"/>
              </a:solidFill>
            </a:endParaRPr>
          </a:p>
        </p:txBody>
      </p:sp>
    </p:spTree>
    <p:extLst>
      <p:ext uri="{BB962C8B-B14F-4D97-AF65-F5344CB8AC3E}">
        <p14:creationId xmlns:p14="http://schemas.microsoft.com/office/powerpoint/2010/main" val="2538279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4D71-EE9A-42FC-B177-35DDAA8FD0EC}"/>
              </a:ext>
            </a:extLst>
          </p:cNvPr>
          <p:cNvSpPr>
            <a:spLocks noGrp="1"/>
          </p:cNvSpPr>
          <p:nvPr>
            <p:ph type="title"/>
          </p:nvPr>
        </p:nvSpPr>
        <p:spPr/>
        <p:txBody>
          <a:bodyPr/>
          <a:lstStyle/>
          <a:p>
            <a:r>
              <a:rPr lang="nl-NL" dirty="0" err="1"/>
              <a:t>Early</a:t>
            </a:r>
            <a:r>
              <a:rPr lang="nl-NL" dirty="0"/>
              <a:t> </a:t>
            </a:r>
            <a:r>
              <a:rPr lang="nl-NL" dirty="0" err="1"/>
              <a:t>jurisprudence</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693D11D-AEE0-470B-9034-0595ED394F30}"/>
              </a:ext>
            </a:extLst>
          </p:cNvPr>
          <p:cNvSpPr>
            <a:spLocks noGrp="1"/>
          </p:cNvSpPr>
          <p:nvPr>
            <p:ph idx="1"/>
          </p:nvPr>
        </p:nvSpPr>
        <p:spPr/>
        <p:txBody>
          <a:bodyPr>
            <a:normAutofit/>
          </a:bodyPr>
          <a:lstStyle/>
          <a:p>
            <a:pPr marL="0" indent="0">
              <a:lnSpc>
                <a:spcPct val="107000"/>
              </a:lnSpc>
              <a:spcAft>
                <a:spcPts val="0"/>
              </a:spcAft>
              <a:buNone/>
            </a:pPr>
            <a:r>
              <a:rPr lang="en-GB" dirty="0">
                <a:solidFill>
                  <a:schemeClr val="bg1"/>
                </a:solidFill>
                <a:effectLst/>
                <a:ea typeface="Calibri" panose="020F0502020204030204" pitchFamily="34" charset="0"/>
                <a:cs typeface="Times New Roman" panose="02020603050405020304" pitchFamily="18" charset="0"/>
              </a:rPr>
              <a:t>the ECtHR shifts the attention from the question of whether the executive power has abided by the boundaries set out by the legislative power, to the question of whether laws and legal doctrines as such are sufficiently clear to citizens. Citizens should be able to foresee to a reasonable extent what repercussions certain actions or inactions will have. If citizens don’t know which actions are forbidden or not, they won’t be able to follow the rules. In this sense, it is a matter of legal effectiveness that citizens that generally want to follow the prevailing legal standards are able to do so. Although in Sunday Times, the Court had made explicit that the principles of accessibility and foreseeability derived from the term ‘prescribed by law’, used in Articles 9, 10 and 11 ECHR, and not from ‘in accordance with the law’, used in Article 8 ECHR, just a number of years later, in the case of Silver and others (1983), this distinction was absolved .</a:t>
            </a:r>
            <a:r>
              <a:rPr lang="nl-NL" sz="2800" dirty="0">
                <a:solidFill>
                  <a:schemeClr val="bg1"/>
                </a:solidFill>
                <a:effectLst/>
              </a:rPr>
              <a:t> </a:t>
            </a:r>
            <a:endParaRPr lang="nl-NL" sz="2800" dirty="0">
              <a:solidFill>
                <a:schemeClr val="bg1"/>
              </a:solidFill>
            </a:endParaRPr>
          </a:p>
        </p:txBody>
      </p:sp>
    </p:spTree>
    <p:extLst>
      <p:ext uri="{BB962C8B-B14F-4D97-AF65-F5344CB8AC3E}">
        <p14:creationId xmlns:p14="http://schemas.microsoft.com/office/powerpoint/2010/main" val="37800342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4326</TotalTime>
  <Words>4550</Words>
  <Application>Microsoft Office PowerPoint</Application>
  <PresentationFormat>Breedbeeld</PresentationFormat>
  <Paragraphs>188</Paragraphs>
  <Slides>29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29</vt:i4>
      </vt:variant>
    </vt:vector>
  </HeadingPairs>
  <TitlesOfParts>
    <vt:vector size="35" baseType="lpstr">
      <vt:lpstr>Arial</vt:lpstr>
      <vt:lpstr>Calibri</vt:lpstr>
      <vt:lpstr>Times New Roman</vt:lpstr>
      <vt:lpstr>Trebuchet MS</vt:lpstr>
      <vt:lpstr>Wingdings 3</vt:lpstr>
      <vt:lpstr>Facet</vt:lpstr>
      <vt:lpstr>Quality of Law: the half-way revolution</vt:lpstr>
      <vt:lpstr>Overview</vt:lpstr>
      <vt:lpstr>Introduction for non-lawyers </vt:lpstr>
      <vt:lpstr>Traveaux preparatoires </vt:lpstr>
      <vt:lpstr>Traveaux preparatoires </vt:lpstr>
      <vt:lpstr>Traveaux preparatoires </vt:lpstr>
      <vt:lpstr>Early jurisprudence </vt:lpstr>
      <vt:lpstr>Early jurisprudence </vt:lpstr>
      <vt:lpstr>Early jurisprudence </vt:lpstr>
      <vt:lpstr>Early jurisprudence </vt:lpstr>
      <vt:lpstr>Early jurisprudence </vt:lpstr>
      <vt:lpstr>Early jurisprudence </vt:lpstr>
      <vt:lpstr>Minimum Requirements of Law</vt:lpstr>
      <vt:lpstr>Minimum Requirements of Law</vt:lpstr>
      <vt:lpstr>Minimum Requirements of Law</vt:lpstr>
      <vt:lpstr>Minimum Requirements of Law</vt:lpstr>
      <vt:lpstr>Minimum Requirements of Law</vt:lpstr>
      <vt:lpstr>Minimum Requirements of Law</vt:lpstr>
      <vt:lpstr>Exceptions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75</cp:revision>
  <dcterms:created xsi:type="dcterms:W3CDTF">2020-07-16T14:25:51Z</dcterms:created>
  <dcterms:modified xsi:type="dcterms:W3CDTF">2020-07-21T13:15:53Z</dcterms:modified>
</cp:coreProperties>
</file>