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94" r:id="rId5"/>
    <p:sldId id="295" r:id="rId6"/>
    <p:sldId id="29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9" r:id="rId39"/>
    <p:sldId id="300" r:id="rId40"/>
    <p:sldId id="301" r:id="rId41"/>
    <p:sldId id="302" r:id="rId42"/>
    <p:sldId id="303" r:id="rId43"/>
    <p:sldId id="305" r:id="rId44"/>
    <p:sldId id="306" r:id="rId45"/>
    <p:sldId id="307" r:id="rId46"/>
    <p:sldId id="308" r:id="rId47"/>
    <p:sldId id="309" r:id="rId48"/>
    <p:sldId id="314" r:id="rId49"/>
    <p:sldId id="316" r:id="rId50"/>
    <p:sldId id="317" r:id="rId51"/>
    <p:sldId id="318" r:id="rId52"/>
    <p:sldId id="321" r:id="rId53"/>
    <p:sldId id="345" r:id="rId54"/>
    <p:sldId id="346" r:id="rId55"/>
    <p:sldId id="347" r:id="rId56"/>
    <p:sldId id="350" r:id="rId57"/>
    <p:sldId id="351" r:id="rId58"/>
    <p:sldId id="352" r:id="rId59"/>
    <p:sldId id="353" r:id="rId60"/>
    <p:sldId id="354" r:id="rId61"/>
    <p:sldId id="355" r:id="rId62"/>
    <p:sldId id="356" r:id="rId63"/>
    <p:sldId id="35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a:t>Klik om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18DDE0D-9097-4C58-A199-118A6AF41869}" type="datetimeFigureOut">
              <a:rPr lang="nl-NL" smtClean="0"/>
              <a:t>25-4-2018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9255346" y="2750337"/>
            <a:ext cx="1171888" cy="1356442"/>
          </a:xfrm>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1037029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0729455" y="4711309"/>
            <a:ext cx="1154151" cy="1090789"/>
          </a:xfrm>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108495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0729455" y="4711615"/>
            <a:ext cx="1154151" cy="1090789"/>
          </a:xfrm>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218082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0729455" y="4709925"/>
            <a:ext cx="1154151" cy="1090789"/>
          </a:xfrm>
        </p:spPr>
        <p:txBody>
          <a:bodyPr/>
          <a:lstStyle/>
          <a:p>
            <a:fld id="{8EB6CFF6-4AD3-4E94-9501-48E651C76D04}" type="slidenum">
              <a:rPr lang="nl-NL" smtClean="0"/>
              <a:t>‹nr.›</a:t>
            </a:fld>
            <a:endParaRPr lang="nl-NL"/>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684938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0729455" y="4709925"/>
            <a:ext cx="1154151" cy="1090789"/>
          </a:xfrm>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507469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a:t>Klik om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C18DDE0D-9097-4C58-A199-118A6AF41869}" type="datetimeFigureOut">
              <a:rPr lang="nl-NL" smtClean="0"/>
              <a:t>25-4-2018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375975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a:t>Klik om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fld id="{C18DDE0D-9097-4C58-A199-118A6AF41869}" type="datetimeFigureOut">
              <a:rPr lang="nl-NL" smtClean="0"/>
              <a:t>25-4-2018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307492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18DDE0D-9097-4C58-A199-118A6AF41869}" type="datetimeFigureOut">
              <a:rPr lang="nl-NL" smtClean="0"/>
              <a:t>25-4-2018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3459401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18DDE0D-9097-4C58-A199-118A6AF41869}" type="datetimeFigureOut">
              <a:rPr lang="nl-NL" smtClean="0"/>
              <a:t>25-4-2018</a:t>
            </a:fld>
            <a:endParaRPr lang="nl-NL"/>
          </a:p>
        </p:txBody>
      </p:sp>
      <p:sp>
        <p:nvSpPr>
          <p:cNvPr id="5" name="Footer Placeholder 4"/>
          <p:cNvSpPr>
            <a:spLocks noGrp="1"/>
          </p:cNvSpPr>
          <p:nvPr>
            <p:ph type="ftr" sz="quarter" idx="11"/>
          </p:nvPr>
        </p:nvSpPr>
        <p:spPr>
          <a:xfrm>
            <a:off x="680321" y="5936188"/>
            <a:ext cx="6126805" cy="365125"/>
          </a:xfrm>
        </p:spPr>
        <p:txBody>
          <a:bodyPr/>
          <a:lstStyle/>
          <a:p>
            <a:endParaRPr lang="nl-NL"/>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EB6CFF6-4AD3-4E94-9501-48E651C76D04}" type="slidenum">
              <a:rPr lang="nl-NL" smtClean="0"/>
              <a:t>‹nr.›</a:t>
            </a:fld>
            <a:endParaRPr lang="nl-NL"/>
          </a:p>
        </p:txBody>
      </p:sp>
    </p:spTree>
    <p:extLst>
      <p:ext uri="{BB962C8B-B14F-4D97-AF65-F5344CB8AC3E}">
        <p14:creationId xmlns:p14="http://schemas.microsoft.com/office/powerpoint/2010/main" val="429066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18DDE0D-9097-4C58-A199-118A6AF41869}" type="datetimeFigureOut">
              <a:rPr lang="nl-NL" smtClean="0"/>
              <a:t>25-4-2018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50346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a:t>Klik om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C18DDE0D-9097-4C58-A199-118A6AF41869}" type="datetimeFigureOut">
              <a:rPr lang="nl-NL" smtClean="0"/>
              <a:t>25-4-2018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10729455" y="2869895"/>
            <a:ext cx="1154151" cy="1090789"/>
          </a:xfrm>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243862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131742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a:t>Klik om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0322" y="3030008"/>
            <a:ext cx="4698355" cy="290617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18DDE0D-9097-4C58-A199-118A6AF41869}" type="datetimeFigureOut">
              <a:rPr lang="nl-NL" smtClean="0"/>
              <a:t>25-4-2018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294281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18DDE0D-9097-4C58-A199-118A6AF41869}" type="datetimeFigureOut">
              <a:rPr lang="nl-NL" smtClean="0"/>
              <a:t>25-4-2018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309806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18DDE0D-9097-4C58-A199-118A6AF41869}" type="datetimeFigureOut">
              <a:rPr lang="nl-NL" smtClean="0"/>
              <a:t>25-4-2018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308138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4491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18DDE0D-9097-4C58-A199-118A6AF41869}" type="datetimeFigureOut">
              <a:rPr lang="nl-NL" smtClean="0"/>
              <a:t>25-4-2018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EB6CFF6-4AD3-4E94-9501-48E651C76D04}" type="slidenum">
              <a:rPr lang="nl-NL" smtClean="0"/>
              <a:t>‹nr.›</a:t>
            </a:fld>
            <a:endParaRPr lang="nl-NL"/>
          </a:p>
        </p:txBody>
      </p:sp>
    </p:spTree>
    <p:extLst>
      <p:ext uri="{BB962C8B-B14F-4D97-AF65-F5344CB8AC3E}">
        <p14:creationId xmlns:p14="http://schemas.microsoft.com/office/powerpoint/2010/main" val="229690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8DDE0D-9097-4C58-A199-118A6AF41869}" type="datetimeFigureOut">
              <a:rPr lang="nl-NL" smtClean="0"/>
              <a:t>25-4-2018</a:t>
            </a:fld>
            <a:endParaRPr lang="nl-NL"/>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EB6CFF6-4AD3-4E94-9501-48E651C76D04}" type="slidenum">
              <a:rPr lang="nl-NL" smtClean="0"/>
              <a:t>‹nr.›</a:t>
            </a:fld>
            <a:endParaRPr lang="nl-NL"/>
          </a:p>
        </p:txBody>
      </p:sp>
    </p:spTree>
    <p:extLst>
      <p:ext uri="{BB962C8B-B14F-4D97-AF65-F5344CB8AC3E}">
        <p14:creationId xmlns:p14="http://schemas.microsoft.com/office/powerpoint/2010/main" val="399986880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1.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17.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3.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28.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B0713-061C-4E2E-AEC4-1A510D2E4347}"/>
              </a:ext>
            </a:extLst>
          </p:cNvPr>
          <p:cNvSpPr>
            <a:spLocks noGrp="1"/>
          </p:cNvSpPr>
          <p:nvPr>
            <p:ph type="ctrTitle"/>
          </p:nvPr>
        </p:nvSpPr>
        <p:spPr/>
        <p:txBody>
          <a:bodyPr/>
          <a:lstStyle/>
          <a:p>
            <a:r>
              <a:rPr lang="nl-NL" dirty="0" err="1"/>
              <a:t>Social</a:t>
            </a:r>
            <a:r>
              <a:rPr lang="nl-NL" dirty="0"/>
              <a:t> Privacy</a:t>
            </a:r>
          </a:p>
        </p:txBody>
      </p:sp>
      <p:sp>
        <p:nvSpPr>
          <p:cNvPr id="3" name="Ondertitel 2">
            <a:extLst>
              <a:ext uri="{FF2B5EF4-FFF2-40B4-BE49-F238E27FC236}">
                <a16:creationId xmlns:a16="http://schemas.microsoft.com/office/drawing/2014/main" id="{4E244888-199E-4E96-A8C2-398DF8D9DF11}"/>
              </a:ext>
            </a:extLst>
          </p:cNvPr>
          <p:cNvSpPr>
            <a:spLocks noGrp="1"/>
          </p:cNvSpPr>
          <p:nvPr>
            <p:ph type="subTitle" idx="1"/>
          </p:nvPr>
        </p:nvSpPr>
        <p:spPr/>
        <p:txBody>
          <a:bodyPr>
            <a:normAutofit fontScale="85000" lnSpcReduction="20000"/>
          </a:bodyPr>
          <a:lstStyle/>
          <a:p>
            <a:r>
              <a:rPr lang="nl-NL" dirty="0"/>
              <a:t>Bart van der Sloot</a:t>
            </a:r>
          </a:p>
          <a:p>
            <a:r>
              <a:rPr lang="en-US" dirty="0"/>
              <a:t>Tilburg Institute for Law, Technology, and Society (TILT)</a:t>
            </a:r>
            <a:br>
              <a:rPr lang="en-US" dirty="0"/>
            </a:br>
            <a:r>
              <a:rPr lang="en-US" dirty="0"/>
              <a:t>Tilburg University, Netherlands</a:t>
            </a:r>
          </a:p>
          <a:p>
            <a:r>
              <a:rPr lang="en-US" dirty="0">
                <a:hlinkClick r:id="rId2"/>
              </a:rPr>
              <a:t>www.bartvandersloot.com</a:t>
            </a:r>
            <a:endParaRPr lang="nl-NL" dirty="0"/>
          </a:p>
        </p:txBody>
      </p:sp>
    </p:spTree>
    <p:extLst>
      <p:ext uri="{BB962C8B-B14F-4D97-AF65-F5344CB8AC3E}">
        <p14:creationId xmlns:p14="http://schemas.microsoft.com/office/powerpoint/2010/main" val="235306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does not exist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00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998290"/>
            <a:ext cx="9635183" cy="5250109"/>
          </a:xfrm>
        </p:spPr>
        <p:txBody>
          <a:bodyPr>
            <a:normAutofit fontScale="475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24F90-DDB7-47CE-8592-50686439824F}"/>
              </a:ext>
            </a:extLst>
          </p:cNvPr>
          <p:cNvSpPr>
            <a:spLocks noGrp="1"/>
          </p:cNvSpPr>
          <p:nvPr>
            <p:ph type="title"/>
          </p:nvPr>
        </p:nvSpPr>
        <p:spPr/>
        <p:txBody>
          <a:bodyPr/>
          <a:lstStyle/>
          <a:p>
            <a:r>
              <a:rPr lang="nl-NL" dirty="0" err="1"/>
              <a:t>Overview</a:t>
            </a:r>
            <a:endParaRPr lang="nl-NL" dirty="0"/>
          </a:p>
        </p:txBody>
      </p:sp>
      <p:sp>
        <p:nvSpPr>
          <p:cNvPr id="3" name="Tijdelijke aanduiding voor inhoud 2">
            <a:extLst>
              <a:ext uri="{FF2B5EF4-FFF2-40B4-BE49-F238E27FC236}">
                <a16:creationId xmlns:a16="http://schemas.microsoft.com/office/drawing/2014/main" id="{266293EE-19BC-4A81-A3BE-B78F67D188CA}"/>
              </a:ext>
            </a:extLst>
          </p:cNvPr>
          <p:cNvSpPr>
            <a:spLocks noGrp="1"/>
          </p:cNvSpPr>
          <p:nvPr>
            <p:ph idx="1"/>
          </p:nvPr>
        </p:nvSpPr>
        <p:spPr/>
        <p:txBody>
          <a:bodyPr/>
          <a:lstStyle/>
          <a:p>
            <a:r>
              <a:rPr lang="nl-NL" dirty="0"/>
              <a:t>(1) Short </a:t>
            </a:r>
            <a:r>
              <a:rPr lang="nl-NL" dirty="0" err="1"/>
              <a:t>debate</a:t>
            </a:r>
            <a:endParaRPr lang="nl-NL" dirty="0"/>
          </a:p>
          <a:p>
            <a:r>
              <a:rPr lang="nl-NL" dirty="0"/>
              <a:t>(2) Big Data</a:t>
            </a:r>
          </a:p>
          <a:p>
            <a:r>
              <a:rPr lang="nl-NL" dirty="0"/>
              <a:t>(3) Break</a:t>
            </a:r>
          </a:p>
          <a:p>
            <a:r>
              <a:rPr lang="nl-NL" dirty="0"/>
              <a:t>(4) Short </a:t>
            </a:r>
            <a:r>
              <a:rPr lang="nl-NL" dirty="0" err="1"/>
              <a:t>debate</a:t>
            </a:r>
            <a:endParaRPr lang="nl-NL" dirty="0"/>
          </a:p>
          <a:p>
            <a:r>
              <a:rPr lang="nl-NL" dirty="0"/>
              <a:t>(5) </a:t>
            </a:r>
            <a:r>
              <a:rPr lang="nl-NL" dirty="0" err="1"/>
              <a:t>Social</a:t>
            </a:r>
            <a:r>
              <a:rPr lang="nl-NL" dirty="0"/>
              <a:t> Privacy</a:t>
            </a:r>
          </a:p>
        </p:txBody>
      </p:sp>
    </p:spTree>
    <p:extLst>
      <p:ext uri="{BB962C8B-B14F-4D97-AF65-F5344CB8AC3E}">
        <p14:creationId xmlns:p14="http://schemas.microsoft.com/office/powerpoint/2010/main" val="1464858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0321" y="1093638"/>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err="1"/>
              <a:t>Umbrella</a:t>
            </a:r>
            <a:r>
              <a:rPr lang="nl-NL" dirty="0"/>
              <a:t> 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2055302"/>
            <a:ext cx="8946541" cy="4193097"/>
          </a:xfrm>
        </p:spPr>
        <p:txBody>
          <a:bodyPr>
            <a:normAutofit fontScale="92500" lnSpcReduction="20000"/>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err="1"/>
              <a:t>Gradual</a:t>
            </a:r>
            <a:r>
              <a:rPr lang="nl-NL" dirty="0"/>
              <a:t> factors</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Few data             ------------------------------------- </a:t>
            </a:r>
            <a:r>
              <a:rPr lang="nl-NL" dirty="0" err="1"/>
              <a:t>Many</a:t>
            </a:r>
            <a:r>
              <a:rPr lang="nl-NL" dirty="0"/>
              <a:t> data </a:t>
            </a:r>
          </a:p>
          <a:p>
            <a:r>
              <a:rPr lang="nl-NL" dirty="0"/>
              <a:t>Few datasources -------------------------------------- </a:t>
            </a:r>
            <a:r>
              <a:rPr lang="nl-NL" dirty="0" err="1"/>
              <a:t>Many</a:t>
            </a:r>
            <a:r>
              <a:rPr lang="nl-NL" dirty="0"/>
              <a:t> datasources</a:t>
            </a:r>
          </a:p>
          <a:p>
            <a:r>
              <a:rPr lang="nl-NL" dirty="0"/>
              <a:t>Slow speed </a:t>
            </a:r>
            <a:r>
              <a:rPr lang="nl-NL" dirty="0" err="1"/>
              <a:t>datanalytics</a:t>
            </a:r>
            <a:r>
              <a:rPr lang="nl-NL" dirty="0"/>
              <a:t> -------------------- High speed </a:t>
            </a:r>
            <a:r>
              <a:rPr lang="nl-NL" dirty="0" err="1"/>
              <a:t>dataanalytics</a:t>
            </a:r>
            <a:endParaRPr lang="nl-NL" dirty="0"/>
          </a:p>
        </p:txBody>
      </p:sp>
    </p:spTree>
    <p:extLst>
      <p:ext uri="{BB962C8B-B14F-4D97-AF65-F5344CB8AC3E}">
        <p14:creationId xmlns:p14="http://schemas.microsoft.com/office/powerpoint/2010/main" val="81201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Three </a:t>
            </a:r>
            <a:r>
              <a:rPr lang="nl-NL" dirty="0" err="1"/>
              <a:t>phases</a:t>
            </a:r>
            <a:endParaRPr lang="nl-NL" dirty="0"/>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normAutofit/>
          </a:bodyPr>
          <a:lstStyle/>
          <a:p>
            <a:pPr lvl="0"/>
            <a:r>
              <a:rPr lang="nl-NL" dirty="0" err="1"/>
              <a:t>Gathering</a:t>
            </a:r>
            <a:endParaRPr lang="nl-NL" dirty="0"/>
          </a:p>
          <a:p>
            <a:pPr lvl="0"/>
            <a:r>
              <a:rPr lang="nl-NL" dirty="0"/>
              <a:t>Analysis</a:t>
            </a:r>
          </a:p>
          <a:p>
            <a:pPr lvl="0"/>
            <a:r>
              <a:rPr lang="nl-NL" dirty="0" err="1"/>
              <a:t>Use</a:t>
            </a:r>
            <a:endParaRPr lang="nl-NL" dirty="0"/>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Ten catch </a:t>
            </a:r>
            <a:r>
              <a:rPr lang="nl-NL" dirty="0" err="1"/>
              <a:t>phrases</a:t>
            </a:r>
            <a:endParaRPr lang="nl-NL" dirty="0"/>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988191"/>
            <a:ext cx="11458935" cy="4505205"/>
          </a:xfrm>
        </p:spPr>
        <p:txBody>
          <a:bodyPr>
            <a:normAutofit lnSpcReduction="10000"/>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err="1"/>
              <a:t>Risks</a:t>
            </a:r>
            <a:endParaRPr lang="nl-NL" dirty="0"/>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err="1"/>
              <a:t>Effectiveness</a:t>
            </a:r>
            <a:endParaRPr lang="nl-NL" dirty="0"/>
          </a:p>
          <a:p>
            <a:pPr lvl="1"/>
            <a:r>
              <a:rPr lang="nl-NL" dirty="0"/>
              <a:t>Mass Surveillance</a:t>
            </a:r>
          </a:p>
          <a:p>
            <a:pPr lvl="1"/>
            <a:r>
              <a:rPr lang="nl-NL" dirty="0" err="1"/>
              <a:t>Predictive</a:t>
            </a:r>
            <a:r>
              <a:rPr lang="nl-NL" dirty="0"/>
              <a:t> </a:t>
            </a:r>
            <a:r>
              <a:rPr lang="nl-NL" dirty="0" err="1"/>
              <a:t>Policing</a:t>
            </a:r>
            <a:r>
              <a:rPr lang="nl-NL" dirty="0"/>
              <a:t>: ‘Uit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err="1"/>
              <a:t>Adds</a:t>
            </a:r>
            <a:endParaRPr lang="nl-NL" dirty="0"/>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err="1"/>
              <a:t>Flawwed</a:t>
            </a:r>
            <a:r>
              <a:rPr lang="nl-NL" dirty="0"/>
              <a:t> </a:t>
            </a:r>
            <a:r>
              <a:rPr lang="nl-NL" dirty="0" err="1"/>
              <a:t>analytics</a:t>
            </a:r>
            <a:endParaRPr lang="nl-NL" dirty="0"/>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fontScale="92500" lnSpcReduction="10000"/>
          </a:bodyPr>
          <a:lstStyle/>
          <a:p>
            <a:r>
              <a:rPr lang="nl-NL" dirty="0" err="1"/>
              <a:t>Representation</a:t>
            </a:r>
            <a:endParaRPr lang="nl-NL" dirty="0"/>
          </a:p>
          <a:p>
            <a:r>
              <a:rPr lang="nl-NL" dirty="0" err="1"/>
              <a:t>Methodology</a:t>
            </a:r>
            <a:endParaRPr lang="nl-NL" dirty="0"/>
          </a:p>
          <a:p>
            <a:r>
              <a:rPr lang="nl-NL" dirty="0" err="1"/>
              <a:t>Biased</a:t>
            </a:r>
            <a:r>
              <a:rPr lang="nl-NL" dirty="0"/>
              <a:t> data sources</a:t>
            </a:r>
          </a:p>
          <a:p>
            <a:r>
              <a:rPr lang="nl-NL" dirty="0" err="1"/>
              <a:t>Biased</a:t>
            </a:r>
            <a:r>
              <a:rPr lang="nl-NL" dirty="0"/>
              <a:t> </a:t>
            </a:r>
            <a:r>
              <a:rPr lang="nl-NL" dirty="0" err="1"/>
              <a:t>algorithms</a:t>
            </a:r>
            <a:endParaRPr lang="nl-NL" dirty="0"/>
          </a:p>
          <a:p>
            <a:r>
              <a:rPr lang="nl-NL" dirty="0"/>
              <a:t>Updating datasets</a:t>
            </a:r>
          </a:p>
          <a:p>
            <a:r>
              <a:rPr lang="nl-NL" dirty="0" err="1"/>
              <a:t>Lack</a:t>
            </a:r>
            <a:r>
              <a:rPr lang="nl-NL" dirty="0"/>
              <a:t> of metadata</a:t>
            </a:r>
          </a:p>
          <a:p>
            <a:r>
              <a:rPr lang="nl-NL" dirty="0" err="1"/>
              <a:t>Categorisation</a:t>
            </a:r>
            <a:r>
              <a:rPr lang="nl-NL" dirty="0"/>
              <a:t> is non-</a:t>
            </a:r>
            <a:r>
              <a:rPr lang="nl-NL" dirty="0" err="1"/>
              <a:t>neutral</a:t>
            </a:r>
            <a:endParaRPr lang="nl-NL" dirty="0"/>
          </a:p>
          <a:p>
            <a:r>
              <a:rPr lang="nl-NL" dirty="0"/>
              <a:t>Statistical </a:t>
            </a:r>
            <a:r>
              <a:rPr lang="nl-NL" dirty="0" err="1"/>
              <a:t>correlation</a:t>
            </a:r>
            <a:r>
              <a:rPr lang="nl-NL" dirty="0"/>
              <a:t> is </a:t>
            </a:r>
            <a:r>
              <a:rPr lang="nl-NL" dirty="0" err="1"/>
              <a:t>not</a:t>
            </a:r>
            <a:r>
              <a:rPr lang="nl-NL" dirty="0"/>
              <a:t> </a:t>
            </a:r>
            <a:r>
              <a:rPr lang="nl-NL" dirty="0" err="1"/>
              <a:t>causality</a:t>
            </a:r>
            <a:endParaRPr lang="nl-NL" dirty="0"/>
          </a:p>
          <a:p>
            <a:r>
              <a:rPr lang="nl-NL" dirty="0"/>
              <a:t>No </a:t>
            </a:r>
            <a:r>
              <a:rPr lang="nl-NL" dirty="0" err="1"/>
              <a:t>falsification</a:t>
            </a:r>
            <a:endParaRPr lang="nl-NL" dirty="0"/>
          </a:p>
        </p:txBody>
      </p:sp>
    </p:spTree>
    <p:extLst>
      <p:ext uri="{BB962C8B-B14F-4D97-AF65-F5344CB8AC3E}">
        <p14:creationId xmlns:p14="http://schemas.microsoft.com/office/powerpoint/2010/main" val="401648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err="1"/>
              <a:t>Predictions</a:t>
            </a:r>
            <a:endParaRPr lang="nl-NL" dirty="0"/>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err="1"/>
              <a:t>Borges</a:t>
            </a:r>
            <a:endParaRPr lang="nl-NL" dirty="0"/>
          </a:p>
          <a:p>
            <a:r>
              <a:rPr lang="nl-NL" dirty="0" err="1"/>
              <a:t>Predictive</a:t>
            </a:r>
            <a:endParaRPr lang="nl-NL" dirty="0"/>
          </a:p>
          <a:p>
            <a:pPr lvl="1"/>
            <a:r>
              <a:rPr lang="nl-NL" dirty="0" err="1"/>
              <a:t>False</a:t>
            </a:r>
            <a:r>
              <a:rPr lang="nl-NL" dirty="0"/>
              <a:t> </a:t>
            </a:r>
            <a:r>
              <a:rPr lang="nl-NL" dirty="0" err="1"/>
              <a:t>positives</a:t>
            </a:r>
            <a:endParaRPr lang="nl-NL" dirty="0"/>
          </a:p>
          <a:p>
            <a:pPr lvl="1"/>
            <a:r>
              <a:rPr lang="nl-NL" dirty="0" err="1"/>
              <a:t>False</a:t>
            </a:r>
            <a:r>
              <a:rPr lang="nl-NL" dirty="0"/>
              <a:t> </a:t>
            </a:r>
            <a:r>
              <a:rPr lang="nl-NL" dirty="0" err="1"/>
              <a:t>negatives</a:t>
            </a:r>
            <a:endParaRPr lang="nl-NL" dirty="0"/>
          </a:p>
          <a:p>
            <a:r>
              <a:rPr lang="nl-NL" dirty="0" err="1"/>
              <a:t>Predictions</a:t>
            </a:r>
            <a:r>
              <a:rPr lang="nl-NL" dirty="0"/>
              <a:t> are </a:t>
            </a:r>
            <a:r>
              <a:rPr lang="nl-NL" dirty="0" err="1"/>
              <a:t>not</a:t>
            </a:r>
            <a:r>
              <a:rPr lang="nl-NL" dirty="0"/>
              <a:t> </a:t>
            </a:r>
            <a:r>
              <a:rPr lang="nl-NL" dirty="0" err="1"/>
              <a:t>facts</a:t>
            </a:r>
            <a:endParaRPr lang="nl-NL" dirty="0"/>
          </a:p>
        </p:txBody>
      </p:sp>
    </p:spTree>
    <p:extLst>
      <p:ext uri="{BB962C8B-B14F-4D97-AF65-F5344CB8AC3E}">
        <p14:creationId xmlns:p14="http://schemas.microsoft.com/office/powerpoint/2010/main" val="300082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B2D89-6138-4C9F-8BDC-E4C6B9AEB1A3}"/>
              </a:ext>
            </a:extLst>
          </p:cNvPr>
          <p:cNvSpPr>
            <a:spLocks noGrp="1"/>
          </p:cNvSpPr>
          <p:nvPr>
            <p:ph type="title"/>
          </p:nvPr>
        </p:nvSpPr>
        <p:spPr/>
        <p:txBody>
          <a:bodyPr/>
          <a:lstStyle/>
          <a:p>
            <a:r>
              <a:rPr lang="nl-NL" dirty="0"/>
              <a:t>(1) Short </a:t>
            </a:r>
            <a:r>
              <a:rPr lang="nl-NL" dirty="0" err="1"/>
              <a:t>debate</a:t>
            </a:r>
            <a:endParaRPr lang="nl-NL" dirty="0"/>
          </a:p>
        </p:txBody>
      </p:sp>
      <p:sp>
        <p:nvSpPr>
          <p:cNvPr id="3" name="Tijdelijke aanduiding voor inhoud 2">
            <a:extLst>
              <a:ext uri="{FF2B5EF4-FFF2-40B4-BE49-F238E27FC236}">
                <a16:creationId xmlns:a16="http://schemas.microsoft.com/office/drawing/2014/main" id="{87C8DC53-9402-4639-A022-E4910A2F604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12914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(3) Break</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2456A-F596-4F3C-93AB-78BE2C6ADB16}"/>
              </a:ext>
            </a:extLst>
          </p:cNvPr>
          <p:cNvSpPr>
            <a:spLocks noGrp="1"/>
          </p:cNvSpPr>
          <p:nvPr>
            <p:ph type="title"/>
          </p:nvPr>
        </p:nvSpPr>
        <p:spPr/>
        <p:txBody>
          <a:bodyPr/>
          <a:lstStyle/>
          <a:p>
            <a:r>
              <a:rPr lang="nl-NL" dirty="0"/>
              <a:t>(4) Small </a:t>
            </a:r>
            <a:r>
              <a:rPr lang="nl-NL" dirty="0" err="1"/>
              <a:t>debate</a:t>
            </a:r>
            <a:endParaRPr lang="nl-NL" dirty="0"/>
          </a:p>
        </p:txBody>
      </p:sp>
      <p:sp>
        <p:nvSpPr>
          <p:cNvPr id="3" name="Tijdelijke aanduiding voor inhoud 2">
            <a:extLst>
              <a:ext uri="{FF2B5EF4-FFF2-40B4-BE49-F238E27FC236}">
                <a16:creationId xmlns:a16="http://schemas.microsoft.com/office/drawing/2014/main" id="{12F9C3D2-810A-40EB-8286-7A44E9AE2E4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549533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680321" y="637953"/>
            <a:ext cx="9613861" cy="3721395"/>
          </a:xfrm>
        </p:spPr>
        <p:txBody>
          <a:bodyPr>
            <a:normAutofit/>
          </a:bodyPr>
          <a:lstStyle/>
          <a:p>
            <a:r>
              <a:rPr lang="en-US" dirty="0"/>
              <a:t>A mother suspects that her 15 year old son is smoking pot.</a:t>
            </a:r>
            <a:br>
              <a:rPr lang="en-US" dirty="0"/>
            </a:br>
            <a:br>
              <a:rPr lang="en-US" sz="1000" dirty="0"/>
            </a:br>
            <a:r>
              <a:rPr lang="en-US" dirty="0"/>
              <a:t>Should she search his room, read his mails and place a tracking device on his telephone so as to keep track of his movements?</a:t>
            </a: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4321" y="3967463"/>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7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1</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endParaRPr lang="nl-NL" dirty="0"/>
          </a:p>
          <a:p>
            <a:pPr marL="0" indent="0">
              <a:buNone/>
            </a:pPr>
            <a:r>
              <a:rPr lang="nl-NL" dirty="0"/>
              <a:t>A </a:t>
            </a:r>
            <a:r>
              <a:rPr lang="nl-NL" dirty="0" err="1"/>
              <a:t>mayor</a:t>
            </a:r>
            <a:r>
              <a:rPr lang="nl-NL" dirty="0"/>
              <a:t> of a big </a:t>
            </a:r>
            <a:r>
              <a:rPr lang="nl-NL" dirty="0" err="1"/>
              <a:t>city</a:t>
            </a:r>
            <a:r>
              <a:rPr lang="nl-NL" dirty="0"/>
              <a:t> is </a:t>
            </a:r>
            <a:r>
              <a:rPr lang="nl-NL" dirty="0" err="1"/>
              <a:t>having</a:t>
            </a:r>
            <a:r>
              <a:rPr lang="nl-NL" dirty="0"/>
              <a:t> </a:t>
            </a:r>
            <a:r>
              <a:rPr lang="nl-NL" dirty="0" err="1"/>
              <a:t>an</a:t>
            </a:r>
            <a:r>
              <a:rPr lang="nl-NL" dirty="0"/>
              <a:t> </a:t>
            </a:r>
            <a:r>
              <a:rPr lang="nl-NL" dirty="0" err="1"/>
              <a:t>affair</a:t>
            </a:r>
            <a:r>
              <a:rPr lang="nl-NL" dirty="0"/>
              <a:t> </a:t>
            </a:r>
            <a:r>
              <a:rPr lang="nl-NL" dirty="0" err="1"/>
              <a:t>outside</a:t>
            </a:r>
            <a:r>
              <a:rPr lang="nl-NL" dirty="0"/>
              <a:t> his marriage. </a:t>
            </a:r>
            <a:r>
              <a:rPr lang="nl-NL" dirty="0" err="1"/>
              <a:t>Can</a:t>
            </a:r>
            <a:r>
              <a:rPr lang="nl-NL" dirty="0"/>
              <a:t> a </a:t>
            </a:r>
            <a:r>
              <a:rPr lang="nl-NL" dirty="0" err="1"/>
              <a:t>television</a:t>
            </a:r>
            <a:r>
              <a:rPr lang="nl-NL" dirty="0"/>
              <a:t> program </a:t>
            </a:r>
            <a:r>
              <a:rPr lang="nl-NL" dirty="0" err="1"/>
              <a:t>secretly</a:t>
            </a:r>
            <a:r>
              <a:rPr lang="nl-NL" dirty="0"/>
              <a:t> film </a:t>
            </a:r>
            <a:r>
              <a:rPr lang="nl-NL" dirty="0" err="1"/>
              <a:t>him</a:t>
            </a:r>
            <a:r>
              <a:rPr lang="nl-NL" dirty="0"/>
              <a:t> </a:t>
            </a:r>
            <a:r>
              <a:rPr lang="nl-NL" dirty="0" err="1"/>
              <a:t>while</a:t>
            </a:r>
            <a:r>
              <a:rPr lang="nl-NL" dirty="0"/>
              <a:t> he is dating in a bar?</a:t>
            </a:r>
          </a:p>
          <a:p>
            <a:pPr marL="0" indent="0">
              <a:buNone/>
            </a:pPr>
            <a:endParaRPr lang="nl-NL" dirty="0"/>
          </a:p>
          <a:p>
            <a:pPr marL="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729" y="3429000"/>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1F73-1490-4011-B9D2-41573E749DD1}"/>
              </a:ext>
            </a:extLst>
          </p:cNvPr>
          <p:cNvSpPr>
            <a:spLocks noGrp="1"/>
          </p:cNvSpPr>
          <p:nvPr>
            <p:ph type="title"/>
          </p:nvPr>
        </p:nvSpPr>
        <p:spPr>
          <a:xfrm>
            <a:off x="1393638" y="2728735"/>
            <a:ext cx="9404723" cy="1400530"/>
          </a:xfrm>
        </p:spPr>
        <p:txBody>
          <a:bodyPr/>
          <a:lstStyle/>
          <a:p>
            <a:r>
              <a:rPr lang="nl-NL" sz="4400" dirty="0"/>
              <a:t>I have </a:t>
            </a:r>
            <a:r>
              <a:rPr lang="nl-NL" sz="4400" dirty="0" err="1"/>
              <a:t>nothing</a:t>
            </a:r>
            <a:r>
              <a:rPr lang="nl-NL" sz="4400" dirty="0"/>
              <a:t> </a:t>
            </a:r>
            <a:r>
              <a:rPr lang="nl-NL" sz="4400" dirty="0" err="1"/>
              <a:t>to</a:t>
            </a:r>
            <a:r>
              <a:rPr lang="nl-NL" sz="4400" dirty="0"/>
              <a:t> </a:t>
            </a:r>
            <a:r>
              <a:rPr lang="nl-NL" sz="4400" dirty="0" err="1"/>
              <a:t>hide</a:t>
            </a:r>
            <a:br>
              <a:rPr lang="nl-NL" sz="4400" dirty="0"/>
            </a:br>
            <a:endParaRPr lang="nl-NL" dirty="0"/>
          </a:p>
        </p:txBody>
      </p:sp>
    </p:spTree>
    <p:extLst>
      <p:ext uri="{BB962C8B-B14F-4D97-AF65-F5344CB8AC3E}">
        <p14:creationId xmlns:p14="http://schemas.microsoft.com/office/powerpoint/2010/main" val="4116827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5CA23-D1DE-49A8-87E1-892B295B5668}"/>
              </a:ext>
            </a:extLst>
          </p:cNvPr>
          <p:cNvSpPr>
            <a:spLocks noGrp="1"/>
          </p:cNvSpPr>
          <p:nvPr>
            <p:ph type="title"/>
          </p:nvPr>
        </p:nvSpPr>
        <p:spPr>
          <a:xfrm>
            <a:off x="680321" y="753228"/>
            <a:ext cx="9613861" cy="1447712"/>
          </a:xfrm>
        </p:spPr>
        <p:txBody>
          <a:bodyPr>
            <a:normAutofit fontScale="90000"/>
          </a:bodyPr>
          <a:lstStyle/>
          <a:p>
            <a:r>
              <a:rPr lang="nl-NL" dirty="0"/>
              <a:t>Google is scanning </a:t>
            </a:r>
            <a:r>
              <a:rPr lang="nl-NL" dirty="0" err="1"/>
              <a:t>the</a:t>
            </a:r>
            <a:r>
              <a:rPr lang="nl-NL" dirty="0"/>
              <a:t> e-mails sent </a:t>
            </a:r>
            <a:r>
              <a:rPr lang="nl-NL" dirty="0" err="1"/>
              <a:t>and</a:t>
            </a:r>
            <a:r>
              <a:rPr lang="nl-NL" dirty="0"/>
              <a:t> </a:t>
            </a:r>
            <a:r>
              <a:rPr lang="nl-NL" dirty="0" err="1"/>
              <a:t>received</a:t>
            </a:r>
            <a:r>
              <a:rPr lang="nl-NL" dirty="0"/>
              <a:t> via Gmail. </a:t>
            </a:r>
            <a:r>
              <a:rPr lang="nl-NL" dirty="0" err="1"/>
              <a:t>Can</a:t>
            </a:r>
            <a:r>
              <a:rPr lang="nl-NL" dirty="0"/>
              <a:t> </a:t>
            </a:r>
            <a:r>
              <a:rPr lang="nl-NL" dirty="0" err="1"/>
              <a:t>it</a:t>
            </a:r>
            <a:r>
              <a:rPr lang="nl-NL" dirty="0"/>
              <a:t> </a:t>
            </a:r>
            <a:r>
              <a:rPr lang="nl-NL" dirty="0" err="1"/>
              <a:t>use</a:t>
            </a:r>
            <a:r>
              <a:rPr lang="nl-NL" dirty="0"/>
              <a:t> </a:t>
            </a:r>
            <a:r>
              <a:rPr lang="nl-NL" dirty="0" err="1"/>
              <a:t>those</a:t>
            </a:r>
            <a:r>
              <a:rPr lang="nl-NL" dirty="0"/>
              <a:t> data </a:t>
            </a:r>
            <a:r>
              <a:rPr lang="nl-NL" dirty="0" err="1"/>
              <a:t>for</a:t>
            </a:r>
            <a:r>
              <a:rPr lang="nl-NL" dirty="0"/>
              <a:t> </a:t>
            </a:r>
            <a:r>
              <a:rPr lang="nl-NL" dirty="0" err="1"/>
              <a:t>personalised</a:t>
            </a:r>
            <a:r>
              <a:rPr lang="nl-NL" dirty="0"/>
              <a:t> </a:t>
            </a:r>
            <a:r>
              <a:rPr lang="nl-NL" dirty="0" err="1"/>
              <a:t>advertisements</a:t>
            </a:r>
            <a:r>
              <a:rPr lang="nl-NL" dirty="0"/>
              <a:t>?</a:t>
            </a:r>
            <a:br>
              <a:rPr lang="nl-NL" dirty="0"/>
            </a:br>
            <a:endParaRPr lang="nl-NL" dirty="0"/>
          </a:p>
        </p:txBody>
      </p:sp>
      <p:pic>
        <p:nvPicPr>
          <p:cNvPr id="4" name="Picture 4" descr="http://platformsocialbusiness.nl/wp-content/uploads/2014/05/google-3.jpg">
            <a:extLst>
              <a:ext uri="{FF2B5EF4-FFF2-40B4-BE49-F238E27FC236}">
                <a16:creationId xmlns:a16="http://schemas.microsoft.com/office/drawing/2014/main" id="{203F419E-46FF-45EF-81B0-2FB4461632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50065" y="3068574"/>
            <a:ext cx="6995160" cy="349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87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D8B6F-36B1-4592-949C-E8835F40F713}"/>
              </a:ext>
            </a:extLst>
          </p:cNvPr>
          <p:cNvSpPr>
            <a:spLocks noGrp="1"/>
          </p:cNvSpPr>
          <p:nvPr>
            <p:ph type="title"/>
          </p:nvPr>
        </p:nvSpPr>
        <p:spPr/>
        <p:txBody>
          <a:bodyPr/>
          <a:lstStyle/>
          <a:p>
            <a:r>
              <a:rPr lang="nl-NL" dirty="0"/>
              <a:t>(4) </a:t>
            </a:r>
            <a:r>
              <a:rPr lang="nl-NL" dirty="0" err="1"/>
              <a:t>Social</a:t>
            </a:r>
            <a:r>
              <a:rPr lang="nl-NL" dirty="0"/>
              <a:t> Privacy</a:t>
            </a:r>
          </a:p>
        </p:txBody>
      </p:sp>
      <p:sp>
        <p:nvSpPr>
          <p:cNvPr id="3" name="Tijdelijke aanduiding voor inhoud 2">
            <a:extLst>
              <a:ext uri="{FF2B5EF4-FFF2-40B4-BE49-F238E27FC236}">
                <a16:creationId xmlns:a16="http://schemas.microsoft.com/office/drawing/2014/main" id="{593AB35B-1340-4D27-A1FC-83EC337C214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9775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3AFA8-AEF8-4234-850A-AA00637EB1DC}"/>
              </a:ext>
            </a:extLst>
          </p:cNvPr>
          <p:cNvSpPr>
            <a:spLocks noGrp="1"/>
          </p:cNvSpPr>
          <p:nvPr>
            <p:ph type="title"/>
          </p:nvPr>
        </p:nvSpPr>
        <p:spPr/>
        <p:txBody>
          <a:bodyPr/>
          <a:lstStyle/>
          <a:p>
            <a:r>
              <a:rPr lang="nl-NL" dirty="0"/>
              <a:t>Modern Human </a:t>
            </a:r>
            <a:r>
              <a:rPr lang="nl-NL" dirty="0" err="1"/>
              <a:t>Rights</a:t>
            </a:r>
            <a:r>
              <a:rPr lang="nl-NL" dirty="0"/>
              <a:t> </a:t>
            </a:r>
            <a:r>
              <a:rPr lang="nl-NL" dirty="0" err="1"/>
              <a:t>Documents</a:t>
            </a:r>
            <a:endParaRPr lang="nl-NL" dirty="0"/>
          </a:p>
        </p:txBody>
      </p:sp>
      <p:sp>
        <p:nvSpPr>
          <p:cNvPr id="3" name="Tijdelijke aanduiding voor inhoud 2">
            <a:extLst>
              <a:ext uri="{FF2B5EF4-FFF2-40B4-BE49-F238E27FC236}">
                <a16:creationId xmlns:a16="http://schemas.microsoft.com/office/drawing/2014/main" id="{1079C1D0-9677-4B94-AC29-6BE1E4032E69}"/>
              </a:ext>
            </a:extLst>
          </p:cNvPr>
          <p:cNvSpPr>
            <a:spLocks noGrp="1"/>
          </p:cNvSpPr>
          <p:nvPr>
            <p:ph idx="1"/>
          </p:nvPr>
        </p:nvSpPr>
        <p:spPr/>
        <p:txBody>
          <a:bodyPr>
            <a:normAutofit fontScale="92500" lnSpcReduction="10000"/>
          </a:bodyPr>
          <a:lstStyle/>
          <a:p>
            <a:r>
              <a:rPr lang="en-US" dirty="0"/>
              <a:t>Universal Declaration of Human Rights (UDHR) 1948</a:t>
            </a:r>
          </a:p>
          <a:p>
            <a:r>
              <a:rPr lang="en-US" dirty="0">
                <a:effectLst/>
              </a:rPr>
              <a:t>International Covenant on Civil and Political Rights 1966</a:t>
            </a:r>
          </a:p>
          <a:p>
            <a:endParaRPr lang="en-US" dirty="0"/>
          </a:p>
          <a:p>
            <a:r>
              <a:rPr lang="en-US" dirty="0"/>
              <a:t>European Convention on Human Rights 1950</a:t>
            </a:r>
          </a:p>
          <a:p>
            <a:r>
              <a:rPr lang="en-GB" dirty="0"/>
              <a:t>American Convention on Human Rights </a:t>
            </a:r>
            <a:r>
              <a:rPr lang="nl-NL" dirty="0"/>
              <a:t>1969</a:t>
            </a:r>
          </a:p>
          <a:p>
            <a:r>
              <a:rPr lang="en-GB" dirty="0"/>
              <a:t>African Charter on Human and Peoples' Rights 1981</a:t>
            </a:r>
          </a:p>
          <a:p>
            <a:r>
              <a:rPr lang="en-GB" dirty="0"/>
              <a:t>EU Charter of Fundamental Rights 2000</a:t>
            </a:r>
          </a:p>
          <a:p>
            <a:r>
              <a:rPr lang="en-GB" dirty="0"/>
              <a:t>Association of Southeast Asian Nations (ASEAN)  Human Rights Declaration 2012</a:t>
            </a:r>
            <a:endParaRPr lang="nl-NL" dirty="0"/>
          </a:p>
        </p:txBody>
      </p:sp>
    </p:spTree>
    <p:extLst>
      <p:ext uri="{BB962C8B-B14F-4D97-AF65-F5344CB8AC3E}">
        <p14:creationId xmlns:p14="http://schemas.microsoft.com/office/powerpoint/2010/main" val="4227337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F79B8-0BE7-4B11-81CD-9588B78E0EA0}"/>
              </a:ext>
            </a:extLst>
          </p:cNvPr>
          <p:cNvSpPr>
            <a:spLocks noGrp="1"/>
          </p:cNvSpPr>
          <p:nvPr>
            <p:ph type="title"/>
          </p:nvPr>
        </p:nvSpPr>
        <p:spPr/>
        <p:txBody>
          <a:bodyPr/>
          <a:lstStyle/>
          <a:p>
            <a:r>
              <a:rPr lang="nl-NL" dirty="0"/>
              <a:t>Background</a:t>
            </a:r>
          </a:p>
        </p:txBody>
      </p:sp>
      <p:sp>
        <p:nvSpPr>
          <p:cNvPr id="3" name="Tijdelijke aanduiding voor inhoud 2">
            <a:extLst>
              <a:ext uri="{FF2B5EF4-FFF2-40B4-BE49-F238E27FC236}">
                <a16:creationId xmlns:a16="http://schemas.microsoft.com/office/drawing/2014/main" id="{E8A1863C-0CC8-4772-A31E-F488EFE4C873}"/>
              </a:ext>
            </a:extLst>
          </p:cNvPr>
          <p:cNvSpPr>
            <a:spLocks noGrp="1"/>
          </p:cNvSpPr>
          <p:nvPr>
            <p:ph idx="1"/>
          </p:nvPr>
        </p:nvSpPr>
        <p:spPr/>
        <p:txBody>
          <a:bodyPr/>
          <a:lstStyle/>
          <a:p>
            <a:r>
              <a:rPr lang="nl-NL" dirty="0" err="1"/>
              <a:t>Atrocities</a:t>
            </a:r>
            <a:r>
              <a:rPr lang="nl-NL" dirty="0"/>
              <a:t> of Second World War</a:t>
            </a:r>
            <a:br>
              <a:rPr lang="nl-NL" dirty="0"/>
            </a:br>
            <a:endParaRPr lang="nl-NL" dirty="0"/>
          </a:p>
          <a:p>
            <a:r>
              <a:rPr lang="nl-NL" dirty="0"/>
              <a:t>Fascist </a:t>
            </a:r>
            <a:r>
              <a:rPr lang="nl-NL" dirty="0" err="1"/>
              <a:t>and</a:t>
            </a:r>
            <a:r>
              <a:rPr lang="nl-NL" dirty="0"/>
              <a:t> Communist regimes</a:t>
            </a:r>
          </a:p>
          <a:p>
            <a:endParaRPr lang="nl-NL" dirty="0"/>
          </a:p>
        </p:txBody>
      </p:sp>
    </p:spTree>
    <p:extLst>
      <p:ext uri="{BB962C8B-B14F-4D97-AF65-F5344CB8AC3E}">
        <p14:creationId xmlns:p14="http://schemas.microsoft.com/office/powerpoint/2010/main" val="456964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40B06-D3DA-4888-8435-F6AC2A55B507}"/>
              </a:ext>
            </a:extLst>
          </p:cNvPr>
          <p:cNvSpPr>
            <a:spLocks noGrp="1"/>
          </p:cNvSpPr>
          <p:nvPr>
            <p:ph type="title"/>
          </p:nvPr>
        </p:nvSpPr>
        <p:spPr/>
        <p:txBody>
          <a:bodyPr>
            <a:normAutofit/>
          </a:bodyPr>
          <a:lstStyle/>
          <a:p>
            <a:r>
              <a:rPr lang="en-US" dirty="0"/>
              <a:t>Universal Declaration of Human Rights (UDHR) 1948</a:t>
            </a:r>
            <a:endParaRPr lang="nl-NL" dirty="0"/>
          </a:p>
        </p:txBody>
      </p:sp>
      <p:sp>
        <p:nvSpPr>
          <p:cNvPr id="3" name="Tijdelijke aanduiding voor inhoud 2">
            <a:extLst>
              <a:ext uri="{FF2B5EF4-FFF2-40B4-BE49-F238E27FC236}">
                <a16:creationId xmlns:a16="http://schemas.microsoft.com/office/drawing/2014/main" id="{BA69A019-20BA-470B-B3B8-A6057D4FAD1A}"/>
              </a:ext>
            </a:extLst>
          </p:cNvPr>
          <p:cNvSpPr>
            <a:spLocks noGrp="1"/>
          </p:cNvSpPr>
          <p:nvPr>
            <p:ph idx="1"/>
          </p:nvPr>
        </p:nvSpPr>
        <p:spPr/>
        <p:txBody>
          <a:bodyPr>
            <a:normAutofit fontScale="77500" lnSpcReduction="20000"/>
          </a:bodyPr>
          <a:lstStyle/>
          <a:p>
            <a:pPr marL="0" indent="0">
              <a:buNone/>
            </a:pPr>
            <a:r>
              <a:rPr lang="en-US" dirty="0"/>
              <a:t>Article 12</a:t>
            </a:r>
          </a:p>
          <a:p>
            <a:pPr marL="0" indent="0">
              <a:buNone/>
            </a:pPr>
            <a:r>
              <a:rPr lang="en-US" dirty="0"/>
              <a:t>No one shall be subjected to arbitrary interference with his privacy, family, home or correspondence, nor to attacks upon his </a:t>
            </a:r>
            <a:r>
              <a:rPr lang="en-US" dirty="0" err="1"/>
              <a:t>honour</a:t>
            </a:r>
            <a:r>
              <a:rPr lang="en-US" dirty="0"/>
              <a:t> and reputation. Everyone has the right to the protection of the law against such interference or attacks</a:t>
            </a:r>
          </a:p>
          <a:p>
            <a:pPr marL="0" indent="0">
              <a:buNone/>
            </a:pPr>
            <a:endParaRPr lang="en-US" dirty="0"/>
          </a:p>
          <a:p>
            <a:pPr marL="0" indent="0">
              <a:buNone/>
            </a:pPr>
            <a:r>
              <a:rPr lang="en-US" dirty="0"/>
              <a:t>Article 16</a:t>
            </a:r>
          </a:p>
          <a:p>
            <a:pPr marL="0" indent="0">
              <a:buNone/>
            </a:pPr>
            <a:r>
              <a:rPr lang="en-US" dirty="0"/>
              <a:t>(1) Men and women of full age, without any limitation due to race, nationality or religion, have the right to marry and to found a family. They are entitled to equal rights as to marriage, during marriage and at its dissolution.</a:t>
            </a:r>
          </a:p>
          <a:p>
            <a:pPr marL="0" indent="0">
              <a:buNone/>
            </a:pPr>
            <a:r>
              <a:rPr lang="en-US" dirty="0"/>
              <a:t>(2) Marriage shall be entered into only with the free and full consent of the intending spouses.</a:t>
            </a:r>
          </a:p>
          <a:p>
            <a:pPr marL="0" indent="0">
              <a:buNone/>
            </a:pPr>
            <a:r>
              <a:rPr lang="en-US" dirty="0"/>
              <a:t>(3) The family is the natural and fundamental group unit of society and is entitled to protection by society and the State.</a:t>
            </a:r>
          </a:p>
          <a:p>
            <a:endParaRPr lang="en-US" dirty="0"/>
          </a:p>
          <a:p>
            <a:endParaRPr lang="nl-NL" dirty="0"/>
          </a:p>
        </p:txBody>
      </p:sp>
    </p:spTree>
    <p:extLst>
      <p:ext uri="{BB962C8B-B14F-4D97-AF65-F5344CB8AC3E}">
        <p14:creationId xmlns:p14="http://schemas.microsoft.com/office/powerpoint/2010/main" val="2496717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964B54-A042-4400-8B6C-44A1E23EED6D}"/>
              </a:ext>
            </a:extLst>
          </p:cNvPr>
          <p:cNvSpPr>
            <a:spLocks noGrp="1"/>
          </p:cNvSpPr>
          <p:nvPr>
            <p:ph type="title"/>
          </p:nvPr>
        </p:nvSpPr>
        <p:spPr/>
        <p:txBody>
          <a:bodyPr>
            <a:normAutofit/>
          </a:bodyPr>
          <a:lstStyle/>
          <a:p>
            <a:r>
              <a:rPr lang="en-US" dirty="0">
                <a:effectLst/>
              </a:rPr>
              <a:t>International Covenant on Civil and Political Rights 1966</a:t>
            </a:r>
            <a:endParaRPr lang="nl-NL" dirty="0"/>
          </a:p>
        </p:txBody>
      </p:sp>
      <p:sp>
        <p:nvSpPr>
          <p:cNvPr id="3" name="Tijdelijke aanduiding voor inhoud 2">
            <a:extLst>
              <a:ext uri="{FF2B5EF4-FFF2-40B4-BE49-F238E27FC236}">
                <a16:creationId xmlns:a16="http://schemas.microsoft.com/office/drawing/2014/main" id="{A8038D4A-E095-47E4-9EEC-4C754A05937C}"/>
              </a:ext>
            </a:extLst>
          </p:cNvPr>
          <p:cNvSpPr>
            <a:spLocks noGrp="1"/>
          </p:cNvSpPr>
          <p:nvPr>
            <p:ph idx="1"/>
          </p:nvPr>
        </p:nvSpPr>
        <p:spPr/>
        <p:txBody>
          <a:bodyPr>
            <a:normAutofit fontScale="62500" lnSpcReduction="20000"/>
          </a:bodyPr>
          <a:lstStyle/>
          <a:p>
            <a:pPr marL="0" indent="0">
              <a:buNone/>
            </a:pPr>
            <a:r>
              <a:rPr lang="en-US" b="1" i="1" dirty="0"/>
              <a:t>Article 17</a:t>
            </a:r>
            <a:endParaRPr lang="en-US" dirty="0"/>
          </a:p>
          <a:p>
            <a:pPr marL="0" indent="0">
              <a:buNone/>
            </a:pPr>
            <a:r>
              <a:rPr lang="en-US" dirty="0"/>
              <a:t>1. No one shall be subjected to arbitrary or unlawful interference with his privacy, family, home or correspondence, nor to unlawful attacks on his </a:t>
            </a:r>
            <a:r>
              <a:rPr lang="en-US" dirty="0" err="1"/>
              <a:t>honour</a:t>
            </a:r>
            <a:r>
              <a:rPr lang="en-US" dirty="0"/>
              <a:t> and reputation. </a:t>
            </a:r>
          </a:p>
          <a:p>
            <a:pPr marL="0" indent="0">
              <a:buNone/>
            </a:pPr>
            <a:r>
              <a:rPr lang="en-US" dirty="0"/>
              <a:t>2. Everyone has the right to the protection of the law against such interference or attacks. </a:t>
            </a:r>
          </a:p>
          <a:p>
            <a:pPr marL="0" indent="0">
              <a:buNone/>
            </a:pPr>
            <a:endParaRPr lang="en-US" b="1" i="1" dirty="0"/>
          </a:p>
          <a:p>
            <a:pPr marL="0" indent="0">
              <a:buNone/>
            </a:pPr>
            <a:r>
              <a:rPr lang="en-US" b="1" i="1" dirty="0"/>
              <a:t>Article 23</a:t>
            </a:r>
            <a:endParaRPr lang="en-US" dirty="0"/>
          </a:p>
          <a:p>
            <a:pPr marL="0" indent="0">
              <a:buNone/>
            </a:pPr>
            <a:r>
              <a:rPr lang="en-US" dirty="0"/>
              <a:t>1. The family is the natural and fundamental group unit of society and is entitled to protection by society and the State. </a:t>
            </a:r>
          </a:p>
          <a:p>
            <a:pPr marL="0" indent="0">
              <a:buNone/>
            </a:pPr>
            <a:r>
              <a:rPr lang="en-US" dirty="0"/>
              <a:t>2. The right of men and women of marriageable age to marry and to found a family shall be recognized. </a:t>
            </a:r>
          </a:p>
          <a:p>
            <a:pPr marL="0" indent="0">
              <a:buNone/>
            </a:pPr>
            <a:r>
              <a:rPr lang="en-US" dirty="0"/>
              <a:t>3. No marriage shall be entered into without the free and full consent of the intending spouses. </a:t>
            </a:r>
          </a:p>
          <a:p>
            <a:pPr marL="0" indent="0">
              <a:buNone/>
            </a:pPr>
            <a:r>
              <a:rPr lang="en-US" dirty="0"/>
              <a:t>4. States Parties to the present Covenant shall take appropriate steps to ensure equality of rights and responsibilities of spouses as to marriage, during marriage and at its dissolution. In the case of dissolution, provision shall be made for the necessary protection of any children. </a:t>
            </a:r>
          </a:p>
          <a:p>
            <a:endParaRPr lang="nl-NL" dirty="0"/>
          </a:p>
        </p:txBody>
      </p:sp>
    </p:spTree>
    <p:extLst>
      <p:ext uri="{BB962C8B-B14F-4D97-AF65-F5344CB8AC3E}">
        <p14:creationId xmlns:p14="http://schemas.microsoft.com/office/powerpoint/2010/main" val="4063462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F2EFE-7E32-4144-817C-AD737ADC7A99}"/>
              </a:ext>
            </a:extLst>
          </p:cNvPr>
          <p:cNvSpPr>
            <a:spLocks noGrp="1"/>
          </p:cNvSpPr>
          <p:nvPr>
            <p:ph type="title"/>
          </p:nvPr>
        </p:nvSpPr>
        <p:spPr/>
        <p:txBody>
          <a:bodyPr/>
          <a:lstStyle/>
          <a:p>
            <a:r>
              <a:rPr lang="en-US" dirty="0"/>
              <a:t>European Convention on Human Rights 1950</a:t>
            </a:r>
            <a:endParaRPr lang="nl-NL" dirty="0"/>
          </a:p>
        </p:txBody>
      </p:sp>
      <p:sp>
        <p:nvSpPr>
          <p:cNvPr id="3" name="Tijdelijke aanduiding voor inhoud 2">
            <a:extLst>
              <a:ext uri="{FF2B5EF4-FFF2-40B4-BE49-F238E27FC236}">
                <a16:creationId xmlns:a16="http://schemas.microsoft.com/office/drawing/2014/main" id="{3130871D-9030-452A-87A7-F492CC926A50}"/>
              </a:ext>
            </a:extLst>
          </p:cNvPr>
          <p:cNvSpPr>
            <a:spLocks noGrp="1"/>
          </p:cNvSpPr>
          <p:nvPr>
            <p:ph idx="1"/>
          </p:nvPr>
        </p:nvSpPr>
        <p:spPr/>
        <p:txBody>
          <a:bodyPr>
            <a:normAutofit fontScale="92500" lnSpcReduction="20000"/>
          </a:bodyPr>
          <a:lstStyle/>
          <a:p>
            <a:r>
              <a:rPr lang="en-US" dirty="0"/>
              <a:t>ARTICLE 8 Right to respect for private and family life </a:t>
            </a:r>
            <a:br>
              <a:rPr lang="en-US" dirty="0"/>
            </a:br>
            <a:r>
              <a:rPr lang="en-US" dirty="0"/>
              <a:t>1. Everyone has the right to respect for his private and family life, his home and his correspondence. </a:t>
            </a:r>
            <a:br>
              <a:rPr lang="en-US" dirty="0"/>
            </a:br>
            <a:r>
              <a:rPr lang="en-US" dirty="0"/>
              <a:t>2. There shall be no interference by a public authority with the exercise of this right except such as is in accordance with the law and is necessary in a democratic society in the interests of national security, public safety or the economic well-being of the country, for the prevention of disorder or crime, for the protection of health or morals, or for the protection of the rights and freedoms of others.</a:t>
            </a:r>
            <a:br>
              <a:rPr lang="en-US" dirty="0"/>
            </a:br>
            <a:endParaRPr lang="en-US" dirty="0"/>
          </a:p>
          <a:p>
            <a:r>
              <a:rPr lang="en-US" dirty="0"/>
              <a:t>ARTICLE 12 Right to marry </a:t>
            </a:r>
            <a:br>
              <a:rPr lang="en-US" dirty="0"/>
            </a:br>
            <a:r>
              <a:rPr lang="en-US" dirty="0"/>
              <a:t>Men and women of marriageable age have the right to marry and to found a family, according to the national laws governing the exercise of this right.</a:t>
            </a:r>
          </a:p>
          <a:p>
            <a:endParaRPr lang="en-US" dirty="0"/>
          </a:p>
          <a:p>
            <a:endParaRPr lang="nl-NL" dirty="0"/>
          </a:p>
        </p:txBody>
      </p:sp>
    </p:spTree>
    <p:extLst>
      <p:ext uri="{BB962C8B-B14F-4D97-AF65-F5344CB8AC3E}">
        <p14:creationId xmlns:p14="http://schemas.microsoft.com/office/powerpoint/2010/main" val="2602465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FCCDD-0090-4250-BD65-F7DF62208C7B}"/>
              </a:ext>
            </a:extLst>
          </p:cNvPr>
          <p:cNvSpPr>
            <a:spLocks noGrp="1"/>
          </p:cNvSpPr>
          <p:nvPr>
            <p:ph type="title"/>
          </p:nvPr>
        </p:nvSpPr>
        <p:spPr/>
        <p:txBody>
          <a:bodyPr/>
          <a:lstStyle/>
          <a:p>
            <a:r>
              <a:rPr lang="nl-NL" dirty="0"/>
              <a:t>General </a:t>
            </a:r>
            <a:r>
              <a:rPr lang="nl-NL" dirty="0" err="1"/>
              <a:t>characteristics</a:t>
            </a:r>
            <a:r>
              <a:rPr lang="nl-NL" dirty="0"/>
              <a:t> of </a:t>
            </a:r>
            <a:r>
              <a:rPr lang="nl-NL" dirty="0" err="1"/>
              <a:t>the</a:t>
            </a:r>
            <a:r>
              <a:rPr lang="nl-NL" dirty="0"/>
              <a:t> ECHR</a:t>
            </a:r>
          </a:p>
        </p:txBody>
      </p:sp>
      <p:sp>
        <p:nvSpPr>
          <p:cNvPr id="3" name="Tijdelijke aanduiding voor inhoud 2">
            <a:extLst>
              <a:ext uri="{FF2B5EF4-FFF2-40B4-BE49-F238E27FC236}">
                <a16:creationId xmlns:a16="http://schemas.microsoft.com/office/drawing/2014/main" id="{EEF8868B-4EBB-4E43-A248-1C04F99DD8C5}"/>
              </a:ext>
            </a:extLst>
          </p:cNvPr>
          <p:cNvSpPr>
            <a:spLocks noGrp="1"/>
          </p:cNvSpPr>
          <p:nvPr>
            <p:ph idx="1"/>
          </p:nvPr>
        </p:nvSpPr>
        <p:spPr/>
        <p:txBody>
          <a:bodyPr/>
          <a:lstStyle/>
          <a:p>
            <a:r>
              <a:rPr lang="nl-NL" dirty="0" err="1"/>
              <a:t>Complaints</a:t>
            </a:r>
            <a:r>
              <a:rPr lang="nl-NL" dirty="0"/>
              <a:t> </a:t>
            </a:r>
            <a:r>
              <a:rPr lang="nl-NL" dirty="0" err="1"/>
              <a:t>against</a:t>
            </a:r>
            <a:r>
              <a:rPr lang="nl-NL" dirty="0"/>
              <a:t> </a:t>
            </a:r>
            <a:r>
              <a:rPr lang="nl-NL" dirty="0" err="1"/>
              <a:t>states</a:t>
            </a:r>
            <a:endParaRPr lang="nl-NL" dirty="0"/>
          </a:p>
          <a:p>
            <a:r>
              <a:rPr lang="nl-NL" dirty="0" err="1"/>
              <a:t>Inter</a:t>
            </a:r>
            <a:r>
              <a:rPr lang="nl-NL" dirty="0"/>
              <a:t>-State </a:t>
            </a:r>
            <a:r>
              <a:rPr lang="nl-NL" dirty="0" err="1"/>
              <a:t>complaints</a:t>
            </a:r>
            <a:r>
              <a:rPr lang="nl-NL" dirty="0"/>
              <a:t> &amp; </a:t>
            </a:r>
            <a:r>
              <a:rPr lang="nl-NL" dirty="0" err="1"/>
              <a:t>individual</a:t>
            </a:r>
            <a:r>
              <a:rPr lang="nl-NL" dirty="0"/>
              <a:t> </a:t>
            </a:r>
            <a:r>
              <a:rPr lang="nl-NL" dirty="0" err="1"/>
              <a:t>complaints</a:t>
            </a:r>
            <a:r>
              <a:rPr lang="nl-NL" dirty="0"/>
              <a:t> (</a:t>
            </a:r>
            <a:r>
              <a:rPr lang="nl-NL" dirty="0" err="1"/>
              <a:t>natural</a:t>
            </a:r>
            <a:r>
              <a:rPr lang="nl-NL" dirty="0"/>
              <a:t> persons, </a:t>
            </a:r>
            <a:r>
              <a:rPr lang="nl-NL" dirty="0" err="1"/>
              <a:t>legal</a:t>
            </a:r>
            <a:r>
              <a:rPr lang="nl-NL" dirty="0"/>
              <a:t> persons &amp; </a:t>
            </a:r>
            <a:r>
              <a:rPr lang="nl-NL" dirty="0" err="1"/>
              <a:t>groups</a:t>
            </a:r>
            <a:r>
              <a:rPr lang="nl-NL" dirty="0"/>
              <a:t>)</a:t>
            </a:r>
          </a:p>
          <a:p>
            <a:endParaRPr lang="nl-NL" dirty="0"/>
          </a:p>
        </p:txBody>
      </p:sp>
    </p:spTree>
    <p:extLst>
      <p:ext uri="{BB962C8B-B14F-4D97-AF65-F5344CB8AC3E}">
        <p14:creationId xmlns:p14="http://schemas.microsoft.com/office/powerpoint/2010/main" val="4115169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2CE47-F4DF-4919-87E7-5DD2E2E0ACC2}"/>
              </a:ext>
            </a:extLst>
          </p:cNvPr>
          <p:cNvSpPr>
            <a:spLocks noGrp="1"/>
          </p:cNvSpPr>
          <p:nvPr>
            <p:ph type="title"/>
          </p:nvPr>
        </p:nvSpPr>
        <p:spPr/>
        <p:txBody>
          <a:bodyPr/>
          <a:lstStyle/>
          <a:p>
            <a:r>
              <a:rPr lang="nl-NL" dirty="0" err="1"/>
              <a:t>Discussions</a:t>
            </a:r>
            <a:r>
              <a:rPr lang="nl-NL" dirty="0"/>
              <a:t> </a:t>
            </a:r>
            <a:r>
              <a:rPr lang="nl-NL" dirty="0" err="1"/>
              <a:t>when</a:t>
            </a:r>
            <a:r>
              <a:rPr lang="nl-NL" dirty="0"/>
              <a:t> </a:t>
            </a:r>
            <a:r>
              <a:rPr lang="nl-NL" dirty="0" err="1"/>
              <a:t>drafting</a:t>
            </a:r>
            <a:r>
              <a:rPr lang="nl-NL" dirty="0"/>
              <a:t> </a:t>
            </a:r>
            <a:r>
              <a:rPr lang="nl-NL" dirty="0" err="1"/>
              <a:t>the</a:t>
            </a:r>
            <a:r>
              <a:rPr lang="nl-NL" dirty="0"/>
              <a:t> ECHR</a:t>
            </a:r>
          </a:p>
        </p:txBody>
      </p:sp>
      <p:sp>
        <p:nvSpPr>
          <p:cNvPr id="3" name="Tijdelijke aanduiding voor inhoud 2">
            <a:extLst>
              <a:ext uri="{FF2B5EF4-FFF2-40B4-BE49-F238E27FC236}">
                <a16:creationId xmlns:a16="http://schemas.microsoft.com/office/drawing/2014/main" id="{19FE32D9-C948-4058-87D4-DAB4B23229EE}"/>
              </a:ext>
            </a:extLst>
          </p:cNvPr>
          <p:cNvSpPr>
            <a:spLocks noGrp="1"/>
          </p:cNvSpPr>
          <p:nvPr>
            <p:ph idx="1"/>
          </p:nvPr>
        </p:nvSpPr>
        <p:spPr/>
        <p:txBody>
          <a:bodyPr/>
          <a:lstStyle/>
          <a:p>
            <a:r>
              <a:rPr lang="nl-NL" dirty="0" err="1"/>
              <a:t>Individual</a:t>
            </a:r>
            <a:r>
              <a:rPr lang="nl-NL" dirty="0"/>
              <a:t> </a:t>
            </a:r>
            <a:r>
              <a:rPr lang="nl-NL" dirty="0" err="1"/>
              <a:t>complaints</a:t>
            </a:r>
            <a:r>
              <a:rPr lang="nl-NL" dirty="0"/>
              <a:t> at </a:t>
            </a:r>
            <a:r>
              <a:rPr lang="nl-NL" dirty="0" err="1"/>
              <a:t>all</a:t>
            </a:r>
            <a:r>
              <a:rPr lang="nl-NL" dirty="0"/>
              <a:t>?</a:t>
            </a:r>
          </a:p>
          <a:p>
            <a:endParaRPr lang="nl-NL" dirty="0"/>
          </a:p>
          <a:p>
            <a:endParaRPr lang="nl-NL" dirty="0"/>
          </a:p>
        </p:txBody>
      </p:sp>
      <p:pic>
        <p:nvPicPr>
          <p:cNvPr id="4" name="Afbeelding 3">
            <a:extLst>
              <a:ext uri="{FF2B5EF4-FFF2-40B4-BE49-F238E27FC236}">
                <a16:creationId xmlns:a16="http://schemas.microsoft.com/office/drawing/2014/main" id="{AFF6E9B2-6F09-4802-9D37-2381F6942AB1}"/>
              </a:ext>
            </a:extLst>
          </p:cNvPr>
          <p:cNvPicPr>
            <a:picLocks noChangeAspect="1"/>
          </p:cNvPicPr>
          <p:nvPr/>
        </p:nvPicPr>
        <p:blipFill>
          <a:blip r:embed="rId2"/>
          <a:stretch>
            <a:fillRect/>
          </a:stretch>
        </p:blipFill>
        <p:spPr>
          <a:xfrm>
            <a:off x="972273" y="2338086"/>
            <a:ext cx="9873205" cy="4151040"/>
          </a:xfrm>
          <a:prstGeom prst="rect">
            <a:avLst/>
          </a:prstGeom>
        </p:spPr>
      </p:pic>
    </p:spTree>
    <p:extLst>
      <p:ext uri="{BB962C8B-B14F-4D97-AF65-F5344CB8AC3E}">
        <p14:creationId xmlns:p14="http://schemas.microsoft.com/office/powerpoint/2010/main" val="149150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2</a:t>
            </a:r>
            <a:endParaRPr lang="en-US" dirty="0"/>
          </a:p>
        </p:txBody>
      </p:sp>
      <p:sp>
        <p:nvSpPr>
          <p:cNvPr id="3" name="Content Placeholder 2"/>
          <p:cNvSpPr>
            <a:spLocks noGrp="1"/>
          </p:cNvSpPr>
          <p:nvPr>
            <p:ph idx="1"/>
          </p:nvPr>
        </p:nvSpPr>
        <p:spPr/>
        <p:txBody>
          <a:bodyPr/>
          <a:lstStyle/>
          <a:p>
            <a:pPr marL="0" indent="0">
              <a:buNone/>
            </a:pPr>
            <a:r>
              <a:rPr lang="nl-NL" dirty="0"/>
              <a:t>Tomtom is </a:t>
            </a:r>
            <a:r>
              <a:rPr lang="nl-NL" dirty="0" err="1"/>
              <a:t>collecting</a:t>
            </a:r>
            <a:r>
              <a:rPr lang="nl-NL" dirty="0"/>
              <a:t> real time traffic data without the explicit consent of the users. </a:t>
            </a:r>
            <a:r>
              <a:rPr lang="nl-NL" dirty="0" err="1"/>
              <a:t>Can</a:t>
            </a:r>
            <a:r>
              <a:rPr lang="nl-NL" dirty="0"/>
              <a:t> </a:t>
            </a:r>
            <a:r>
              <a:rPr lang="nl-NL" dirty="0" err="1"/>
              <a:t>it</a:t>
            </a:r>
            <a:r>
              <a:rPr lang="nl-NL" dirty="0"/>
              <a:t> </a:t>
            </a:r>
            <a:r>
              <a:rPr lang="nl-NL" dirty="0" err="1"/>
              <a:t>also</a:t>
            </a:r>
            <a:r>
              <a:rPr lang="nl-NL" dirty="0"/>
              <a:t> </a:t>
            </a:r>
            <a:r>
              <a:rPr lang="nl-NL" dirty="0" err="1"/>
              <a:t>sell</a:t>
            </a:r>
            <a:r>
              <a:rPr lang="nl-NL" dirty="0"/>
              <a:t> the data </a:t>
            </a:r>
            <a:r>
              <a:rPr lang="nl-NL" dirty="0" err="1"/>
              <a:t>to</a:t>
            </a:r>
            <a:r>
              <a:rPr lang="nl-NL" dirty="0"/>
              <a:t> the </a:t>
            </a:r>
            <a:r>
              <a:rPr lang="nl-NL" dirty="0" err="1"/>
              <a:t>police</a:t>
            </a:r>
            <a:r>
              <a:rPr lang="nl-NL" dirty="0"/>
              <a:t>?</a:t>
            </a:r>
          </a:p>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762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CFF9E-DA47-4800-94AF-13B3EA5A3B0B}"/>
              </a:ext>
            </a:extLst>
          </p:cNvPr>
          <p:cNvSpPr>
            <a:spLocks noGrp="1"/>
          </p:cNvSpPr>
          <p:nvPr>
            <p:ph type="title"/>
          </p:nvPr>
        </p:nvSpPr>
        <p:spPr/>
        <p:txBody>
          <a:bodyPr/>
          <a:lstStyle/>
          <a:p>
            <a:r>
              <a:rPr lang="nl-NL" dirty="0" err="1"/>
              <a:t>Discussions</a:t>
            </a:r>
            <a:r>
              <a:rPr lang="nl-NL" dirty="0"/>
              <a:t> </a:t>
            </a:r>
            <a:r>
              <a:rPr lang="nl-NL" dirty="0" err="1"/>
              <a:t>when</a:t>
            </a:r>
            <a:r>
              <a:rPr lang="nl-NL" dirty="0"/>
              <a:t> </a:t>
            </a:r>
            <a:r>
              <a:rPr lang="nl-NL" dirty="0" err="1"/>
              <a:t>drafting</a:t>
            </a:r>
            <a:r>
              <a:rPr lang="nl-NL" dirty="0"/>
              <a:t> </a:t>
            </a:r>
            <a:r>
              <a:rPr lang="nl-NL" dirty="0" err="1"/>
              <a:t>the</a:t>
            </a:r>
            <a:r>
              <a:rPr lang="nl-NL" dirty="0"/>
              <a:t> ECHR</a:t>
            </a:r>
          </a:p>
        </p:txBody>
      </p:sp>
      <p:sp>
        <p:nvSpPr>
          <p:cNvPr id="3" name="Tijdelijke aanduiding voor inhoud 2">
            <a:extLst>
              <a:ext uri="{FF2B5EF4-FFF2-40B4-BE49-F238E27FC236}">
                <a16:creationId xmlns:a16="http://schemas.microsoft.com/office/drawing/2014/main" id="{9A35838D-978D-4842-9DE9-F4624B9B8D17}"/>
              </a:ext>
            </a:extLst>
          </p:cNvPr>
          <p:cNvSpPr>
            <a:spLocks noGrp="1"/>
          </p:cNvSpPr>
          <p:nvPr>
            <p:ph idx="1"/>
          </p:nvPr>
        </p:nvSpPr>
        <p:spPr>
          <a:xfrm>
            <a:off x="838200" y="2114026"/>
            <a:ext cx="10515600" cy="4286773"/>
          </a:xfrm>
        </p:spPr>
        <p:txBody>
          <a:bodyPr>
            <a:normAutofit fontScale="77500" lnSpcReduction="20000"/>
          </a:bodyPr>
          <a:lstStyle/>
          <a:p>
            <a:r>
              <a:rPr lang="nl-NL" dirty="0" err="1"/>
              <a:t>Civil</a:t>
            </a:r>
            <a:r>
              <a:rPr lang="nl-NL" dirty="0"/>
              <a:t> </a:t>
            </a:r>
            <a:r>
              <a:rPr lang="nl-NL" dirty="0" err="1"/>
              <a:t>and</a:t>
            </a:r>
            <a:r>
              <a:rPr lang="nl-NL" dirty="0"/>
              <a:t> </a:t>
            </a:r>
            <a:r>
              <a:rPr lang="nl-NL" dirty="0" err="1"/>
              <a:t>Political</a:t>
            </a:r>
            <a:r>
              <a:rPr lang="nl-NL" dirty="0"/>
              <a:t> </a:t>
            </a:r>
            <a:r>
              <a:rPr lang="nl-NL" dirty="0" err="1"/>
              <a:t>Rights</a:t>
            </a:r>
            <a:r>
              <a:rPr lang="nl-NL" dirty="0"/>
              <a:t> </a:t>
            </a:r>
            <a:r>
              <a:rPr lang="nl-NL" dirty="0" err="1"/>
              <a:t>and</a:t>
            </a:r>
            <a:r>
              <a:rPr lang="nl-NL" dirty="0"/>
              <a:t> </a:t>
            </a:r>
            <a:r>
              <a:rPr lang="nl-NL" dirty="0" err="1"/>
              <a:t>Socio-Economic</a:t>
            </a:r>
            <a:r>
              <a:rPr lang="nl-NL" dirty="0"/>
              <a:t> </a:t>
            </a:r>
            <a:r>
              <a:rPr lang="nl-NL" dirty="0" err="1"/>
              <a:t>Rights</a:t>
            </a:r>
            <a:r>
              <a:rPr lang="nl-NL" dirty="0"/>
              <a:t>? &gt; First Protocol</a:t>
            </a:r>
          </a:p>
          <a:p>
            <a:r>
              <a:rPr lang="en-US" dirty="0"/>
              <a:t>ARTICLE 1 Protection of property </a:t>
            </a:r>
            <a:br>
              <a:rPr lang="en-US" dirty="0"/>
            </a:br>
            <a:r>
              <a:rPr lang="en-US" dirty="0"/>
              <a:t>Every natural or legal person is entitled to the peaceful enjoyment of his possessions. No one shall be deprived of his possessions except in the public interest and subject to the conditions provided for by law and by the general principles of international law. The preceding provisions shall not, however, in any way impair the right of a State to enforce such laws as it deems necessary to control the use of property in accordance with the general interest or to secure the payment of taxes or other contributions or penalties.</a:t>
            </a:r>
          </a:p>
          <a:p>
            <a:r>
              <a:rPr lang="en-US" dirty="0"/>
              <a:t>ARTICLE 2 Right to education </a:t>
            </a:r>
            <a:br>
              <a:rPr lang="en-US" dirty="0"/>
            </a:br>
            <a:r>
              <a:rPr lang="en-US" dirty="0"/>
              <a:t>No person shall be denied the right to education. In the exercise of any functions which it assumes in relation to education and to teaching, the State shall respect the right of parents to ensure such education and teaching in conformity with their own religious and philosophical convictions.</a:t>
            </a:r>
          </a:p>
          <a:p>
            <a:r>
              <a:rPr lang="en-US" dirty="0"/>
              <a:t>ARTICLE 3 Right to free elections </a:t>
            </a:r>
            <a:br>
              <a:rPr lang="en-US" dirty="0"/>
            </a:br>
            <a:r>
              <a:rPr lang="en-US" dirty="0"/>
              <a:t>The High Contracting Parties undertake to hold free elections at reasonable intervals by secret ballot, under conditions which will ensure the free expression of the opinion of the people in the choice of the legislature.</a:t>
            </a:r>
          </a:p>
          <a:p>
            <a:endParaRPr lang="nl-NL" dirty="0"/>
          </a:p>
          <a:p>
            <a:endParaRPr lang="nl-NL" dirty="0"/>
          </a:p>
        </p:txBody>
      </p:sp>
    </p:spTree>
    <p:extLst>
      <p:ext uri="{BB962C8B-B14F-4D97-AF65-F5344CB8AC3E}">
        <p14:creationId xmlns:p14="http://schemas.microsoft.com/office/powerpoint/2010/main" val="3093386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DF8F4-3955-4525-A41F-0FCA86B253BB}"/>
              </a:ext>
            </a:extLst>
          </p:cNvPr>
          <p:cNvSpPr>
            <a:spLocks noGrp="1"/>
          </p:cNvSpPr>
          <p:nvPr>
            <p:ph type="title"/>
          </p:nvPr>
        </p:nvSpPr>
        <p:spPr>
          <a:xfrm>
            <a:off x="838200" y="0"/>
            <a:ext cx="10515600" cy="1325563"/>
          </a:xfrm>
        </p:spPr>
        <p:txBody>
          <a:bodyPr/>
          <a:lstStyle/>
          <a:p>
            <a:r>
              <a:rPr lang="nl-NL" dirty="0" err="1"/>
              <a:t>Discussions</a:t>
            </a:r>
            <a:r>
              <a:rPr lang="nl-NL" dirty="0"/>
              <a:t> </a:t>
            </a:r>
            <a:r>
              <a:rPr lang="nl-NL" dirty="0" err="1"/>
              <a:t>when</a:t>
            </a:r>
            <a:r>
              <a:rPr lang="nl-NL" dirty="0"/>
              <a:t> </a:t>
            </a:r>
            <a:r>
              <a:rPr lang="nl-NL" dirty="0" err="1"/>
              <a:t>drafting</a:t>
            </a:r>
            <a:r>
              <a:rPr lang="nl-NL" dirty="0"/>
              <a:t> </a:t>
            </a:r>
            <a:r>
              <a:rPr lang="nl-NL" dirty="0" err="1"/>
              <a:t>the</a:t>
            </a:r>
            <a:r>
              <a:rPr lang="nl-NL" dirty="0"/>
              <a:t> ECHR</a:t>
            </a:r>
          </a:p>
        </p:txBody>
      </p:sp>
      <p:sp>
        <p:nvSpPr>
          <p:cNvPr id="3" name="Tijdelijke aanduiding voor inhoud 2">
            <a:extLst>
              <a:ext uri="{FF2B5EF4-FFF2-40B4-BE49-F238E27FC236}">
                <a16:creationId xmlns:a16="http://schemas.microsoft.com/office/drawing/2014/main" id="{4D1DE911-AF3F-4F54-A080-673F56B1F33E}"/>
              </a:ext>
            </a:extLst>
          </p:cNvPr>
          <p:cNvSpPr>
            <a:spLocks noGrp="1"/>
          </p:cNvSpPr>
          <p:nvPr>
            <p:ph idx="1"/>
          </p:nvPr>
        </p:nvSpPr>
        <p:spPr>
          <a:xfrm>
            <a:off x="838200" y="972273"/>
            <a:ext cx="10515600" cy="5204690"/>
          </a:xfrm>
        </p:spPr>
        <p:txBody>
          <a:bodyPr/>
          <a:lstStyle/>
          <a:p>
            <a:r>
              <a:rPr lang="nl-NL" dirty="0"/>
              <a:t>General </a:t>
            </a:r>
            <a:r>
              <a:rPr lang="nl-NL" dirty="0" err="1"/>
              <a:t>limmitation</a:t>
            </a:r>
            <a:r>
              <a:rPr lang="nl-NL" dirty="0"/>
              <a:t> clause</a:t>
            </a:r>
          </a:p>
          <a:p>
            <a:pPr marL="0" indent="0">
              <a:buNone/>
            </a:pPr>
            <a:endParaRPr lang="nl-NL" dirty="0"/>
          </a:p>
        </p:txBody>
      </p:sp>
      <p:pic>
        <p:nvPicPr>
          <p:cNvPr id="4" name="Afbeelding 3">
            <a:extLst>
              <a:ext uri="{FF2B5EF4-FFF2-40B4-BE49-F238E27FC236}">
                <a16:creationId xmlns:a16="http://schemas.microsoft.com/office/drawing/2014/main" id="{A225E82A-EC58-4F58-8FA3-12E4C6A44E77}"/>
              </a:ext>
            </a:extLst>
          </p:cNvPr>
          <p:cNvPicPr>
            <a:picLocks noChangeAspect="1"/>
          </p:cNvPicPr>
          <p:nvPr/>
        </p:nvPicPr>
        <p:blipFill>
          <a:blip r:embed="rId2"/>
          <a:stretch>
            <a:fillRect/>
          </a:stretch>
        </p:blipFill>
        <p:spPr>
          <a:xfrm>
            <a:off x="838200" y="1493135"/>
            <a:ext cx="9586216" cy="5011838"/>
          </a:xfrm>
          <a:prstGeom prst="rect">
            <a:avLst/>
          </a:prstGeom>
        </p:spPr>
      </p:pic>
    </p:spTree>
    <p:extLst>
      <p:ext uri="{BB962C8B-B14F-4D97-AF65-F5344CB8AC3E}">
        <p14:creationId xmlns:p14="http://schemas.microsoft.com/office/powerpoint/2010/main" val="209941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23287-375E-46C9-B4AC-3EC8B8EFC193}"/>
              </a:ext>
            </a:extLst>
          </p:cNvPr>
          <p:cNvSpPr>
            <a:spLocks noGrp="1"/>
          </p:cNvSpPr>
          <p:nvPr>
            <p:ph type="title"/>
          </p:nvPr>
        </p:nvSpPr>
        <p:spPr/>
        <p:txBody>
          <a:bodyPr/>
          <a:lstStyle/>
          <a:p>
            <a:r>
              <a:rPr lang="nl-NL" dirty="0"/>
              <a:t>Important changes</a:t>
            </a:r>
          </a:p>
        </p:txBody>
      </p:sp>
      <p:sp>
        <p:nvSpPr>
          <p:cNvPr id="3" name="Tijdelijke aanduiding voor inhoud 2">
            <a:extLst>
              <a:ext uri="{FF2B5EF4-FFF2-40B4-BE49-F238E27FC236}">
                <a16:creationId xmlns:a16="http://schemas.microsoft.com/office/drawing/2014/main" id="{668DFB79-E684-4A42-9C34-8AD1CDBD0E6F}"/>
              </a:ext>
            </a:extLst>
          </p:cNvPr>
          <p:cNvSpPr>
            <a:spLocks noGrp="1"/>
          </p:cNvSpPr>
          <p:nvPr>
            <p:ph idx="1"/>
          </p:nvPr>
        </p:nvSpPr>
        <p:spPr/>
        <p:txBody>
          <a:bodyPr/>
          <a:lstStyle/>
          <a:p>
            <a:r>
              <a:rPr lang="nl-NL" dirty="0"/>
              <a:t>General </a:t>
            </a:r>
            <a:r>
              <a:rPr lang="nl-NL" dirty="0" err="1"/>
              <a:t>interests</a:t>
            </a:r>
            <a:r>
              <a:rPr lang="nl-NL" dirty="0"/>
              <a:t> &gt; </a:t>
            </a:r>
            <a:r>
              <a:rPr lang="nl-NL" dirty="0" err="1"/>
              <a:t>individual</a:t>
            </a:r>
            <a:r>
              <a:rPr lang="nl-NL" dirty="0"/>
              <a:t> </a:t>
            </a:r>
            <a:r>
              <a:rPr lang="nl-NL" dirty="0" err="1"/>
              <a:t>interests</a:t>
            </a:r>
            <a:endParaRPr lang="nl-NL" dirty="0"/>
          </a:p>
          <a:p>
            <a:r>
              <a:rPr lang="nl-NL" dirty="0"/>
              <a:t>General </a:t>
            </a:r>
            <a:r>
              <a:rPr lang="nl-NL" dirty="0" err="1"/>
              <a:t>complaints</a:t>
            </a:r>
            <a:r>
              <a:rPr lang="nl-NL" dirty="0"/>
              <a:t> &gt; </a:t>
            </a:r>
            <a:r>
              <a:rPr lang="nl-NL" dirty="0" err="1"/>
              <a:t>complaints</a:t>
            </a:r>
            <a:r>
              <a:rPr lang="nl-NL" dirty="0"/>
              <a:t> </a:t>
            </a:r>
            <a:r>
              <a:rPr lang="nl-NL" dirty="0" err="1"/>
              <a:t>by</a:t>
            </a:r>
            <a:r>
              <a:rPr lang="nl-NL" dirty="0"/>
              <a:t> </a:t>
            </a:r>
            <a:r>
              <a:rPr lang="nl-NL" dirty="0" err="1"/>
              <a:t>natural</a:t>
            </a:r>
            <a:r>
              <a:rPr lang="nl-NL" dirty="0"/>
              <a:t> persons</a:t>
            </a:r>
          </a:p>
          <a:p>
            <a:r>
              <a:rPr lang="nl-NL" dirty="0"/>
              <a:t>Quasi </a:t>
            </a:r>
            <a:r>
              <a:rPr lang="nl-NL" dirty="0" err="1"/>
              <a:t>horizontal</a:t>
            </a:r>
            <a:r>
              <a:rPr lang="nl-NL" dirty="0"/>
              <a:t> </a:t>
            </a:r>
            <a:r>
              <a:rPr lang="nl-NL" dirty="0" err="1"/>
              <a:t>application</a:t>
            </a:r>
            <a:endParaRPr lang="nl-NL" dirty="0"/>
          </a:p>
          <a:p>
            <a:r>
              <a:rPr lang="nl-NL" dirty="0" err="1"/>
              <a:t>Necessity</a:t>
            </a:r>
            <a:r>
              <a:rPr lang="nl-NL" dirty="0"/>
              <a:t> test &gt; </a:t>
            </a:r>
            <a:r>
              <a:rPr lang="nl-NL" dirty="0" err="1"/>
              <a:t>balancing</a:t>
            </a:r>
            <a:r>
              <a:rPr lang="nl-NL" dirty="0"/>
              <a:t> test</a:t>
            </a:r>
          </a:p>
          <a:p>
            <a:r>
              <a:rPr lang="nl-NL" dirty="0"/>
              <a:t>Living instrument &gt; </a:t>
            </a:r>
            <a:r>
              <a:rPr lang="nl-NL" dirty="0" err="1"/>
              <a:t>enlarged</a:t>
            </a:r>
            <a:r>
              <a:rPr lang="nl-NL" dirty="0"/>
              <a:t> scope of </a:t>
            </a:r>
            <a:r>
              <a:rPr lang="nl-NL" dirty="0" err="1"/>
              <a:t>the</a:t>
            </a:r>
            <a:r>
              <a:rPr lang="nl-NL" dirty="0"/>
              <a:t> </a:t>
            </a:r>
            <a:r>
              <a:rPr lang="nl-NL" dirty="0" err="1"/>
              <a:t>Convention</a:t>
            </a:r>
            <a:endParaRPr lang="nl-NL" dirty="0"/>
          </a:p>
          <a:p>
            <a:r>
              <a:rPr lang="nl-NL" dirty="0" err="1"/>
              <a:t>Not</a:t>
            </a:r>
            <a:r>
              <a:rPr lang="nl-NL" dirty="0"/>
              <a:t> a Court of </a:t>
            </a:r>
            <a:r>
              <a:rPr lang="nl-NL" dirty="0" err="1"/>
              <a:t>fourth</a:t>
            </a:r>
            <a:r>
              <a:rPr lang="nl-NL" dirty="0"/>
              <a:t> </a:t>
            </a:r>
            <a:r>
              <a:rPr lang="nl-NL" dirty="0" err="1"/>
              <a:t>instance</a:t>
            </a:r>
            <a:r>
              <a:rPr lang="nl-NL" dirty="0"/>
              <a:t> &gt; Court of First </a:t>
            </a:r>
            <a:r>
              <a:rPr lang="nl-NL" dirty="0" err="1"/>
              <a:t>Instance</a:t>
            </a:r>
            <a:endParaRPr lang="nl-NL" dirty="0"/>
          </a:p>
        </p:txBody>
      </p:sp>
    </p:spTree>
    <p:extLst>
      <p:ext uri="{BB962C8B-B14F-4D97-AF65-F5344CB8AC3E}">
        <p14:creationId xmlns:p14="http://schemas.microsoft.com/office/powerpoint/2010/main" val="2889764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948F5-5E8D-4C68-A310-170D4669D5DF}"/>
              </a:ext>
            </a:extLst>
          </p:cNvPr>
          <p:cNvSpPr>
            <a:spLocks noGrp="1"/>
          </p:cNvSpPr>
          <p:nvPr>
            <p:ph type="title"/>
          </p:nvPr>
        </p:nvSpPr>
        <p:spPr/>
        <p:txBody>
          <a:bodyPr>
            <a:normAutofit/>
          </a:bodyPr>
          <a:lstStyle/>
          <a:p>
            <a:r>
              <a:rPr lang="nl-NL" dirty="0"/>
              <a:t>Important changes</a:t>
            </a:r>
          </a:p>
        </p:txBody>
      </p:sp>
      <p:sp>
        <p:nvSpPr>
          <p:cNvPr id="3" name="Tijdelijke aanduiding voor inhoud 2">
            <a:extLst>
              <a:ext uri="{FF2B5EF4-FFF2-40B4-BE49-F238E27FC236}">
                <a16:creationId xmlns:a16="http://schemas.microsoft.com/office/drawing/2014/main" id="{B399144D-728A-4DE2-A854-69BFA89FE961}"/>
              </a:ext>
            </a:extLst>
          </p:cNvPr>
          <p:cNvSpPr>
            <a:spLocks noGrp="1"/>
          </p:cNvSpPr>
          <p:nvPr>
            <p:ph idx="1"/>
          </p:nvPr>
        </p:nvSpPr>
        <p:spPr/>
        <p:txBody>
          <a:bodyPr>
            <a:normAutofit fontScale="92500" lnSpcReduction="20000"/>
          </a:bodyPr>
          <a:lstStyle/>
          <a:p>
            <a:r>
              <a:rPr lang="en-US" dirty="0"/>
              <a:t>Over time, however, the Convention has been revised on a number of points so that, </a:t>
            </a:r>
            <a:r>
              <a:rPr lang="en-US" i="1" dirty="0"/>
              <a:t>inter alia</a:t>
            </a:r>
            <a:r>
              <a:rPr lang="en-US" dirty="0"/>
              <a:t>, individual complainants (individuals, groups and legal persons) have direct access to the Court to complain about a violation of their privacy (the task of the Commission being reassigned to a separate chamber of the Court – the two-tiered system still exists). </a:t>
            </a:r>
          </a:p>
          <a:p>
            <a:r>
              <a:rPr lang="en-US" dirty="0"/>
              <a:t>The Court has also made some major steps to revise the meaning and interpretation of the right to privacy under the Convention. </a:t>
            </a:r>
          </a:p>
          <a:p>
            <a:r>
              <a:rPr lang="en-US" dirty="0"/>
              <a:t>Among other matters, it has accepted that Article 8 ECHR not only protects the negative freedom of citizens, but also the right to develop one’s personality to the fullest, </a:t>
            </a:r>
          </a:p>
          <a:p>
            <a:r>
              <a:rPr lang="en-US" dirty="0"/>
              <a:t>and has stressed that states may not only have a negative duty not to abuse its powers, but also a positive duty to use its powers to protect its citizens and to facilitate their quest for full personal development. </a:t>
            </a:r>
            <a:endParaRPr lang="nl-NL" dirty="0"/>
          </a:p>
        </p:txBody>
      </p:sp>
    </p:spTree>
    <p:extLst>
      <p:ext uri="{BB962C8B-B14F-4D97-AF65-F5344CB8AC3E}">
        <p14:creationId xmlns:p14="http://schemas.microsoft.com/office/powerpoint/2010/main" val="3088643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DEC11-0748-4556-B0E6-A5EBBD7BA3CD}"/>
              </a:ext>
            </a:extLst>
          </p:cNvPr>
          <p:cNvSpPr>
            <a:spLocks noGrp="1"/>
          </p:cNvSpPr>
          <p:nvPr>
            <p:ph type="title"/>
          </p:nvPr>
        </p:nvSpPr>
        <p:spPr/>
        <p:txBody>
          <a:bodyPr/>
          <a:lstStyle/>
          <a:p>
            <a:r>
              <a:rPr lang="nl-NL" dirty="0"/>
              <a:t>Important changes</a:t>
            </a:r>
          </a:p>
        </p:txBody>
      </p:sp>
      <p:sp>
        <p:nvSpPr>
          <p:cNvPr id="3" name="Tijdelijke aanduiding voor inhoud 2">
            <a:extLst>
              <a:ext uri="{FF2B5EF4-FFF2-40B4-BE49-F238E27FC236}">
                <a16:creationId xmlns:a16="http://schemas.microsoft.com/office/drawing/2014/main" id="{B6163363-8F0D-47F7-A9D7-B769F446E3DC}"/>
              </a:ext>
            </a:extLst>
          </p:cNvPr>
          <p:cNvSpPr>
            <a:spLocks noGrp="1"/>
          </p:cNvSpPr>
          <p:nvPr>
            <p:ph idx="1"/>
          </p:nvPr>
        </p:nvSpPr>
        <p:spPr/>
        <p:txBody>
          <a:bodyPr>
            <a:normAutofit lnSpcReduction="10000"/>
          </a:bodyPr>
          <a:lstStyle/>
          <a:p>
            <a:r>
              <a:rPr lang="en-US" dirty="0"/>
              <a:t>Moreover, over time, the Court has strongly emphasized individual interests and personal harm when it assesses a case regarding a potential violation of Article 8 ECHR. This is linked to the doctrine of </a:t>
            </a:r>
            <a:r>
              <a:rPr lang="en-US" i="1" dirty="0" err="1"/>
              <a:t>ratione</a:t>
            </a:r>
            <a:r>
              <a:rPr lang="en-US" i="1" dirty="0"/>
              <a:t> personae</a:t>
            </a:r>
            <a:r>
              <a:rPr lang="en-US" dirty="0"/>
              <a:t>, the question whether the claimant has individually and substantially suffered from a privacy violation, and in part to that of </a:t>
            </a:r>
            <a:r>
              <a:rPr lang="en-US" i="1" dirty="0" err="1"/>
              <a:t>ratione</a:t>
            </a:r>
            <a:r>
              <a:rPr lang="en-US" i="1" dirty="0"/>
              <a:t> </a:t>
            </a:r>
            <a:r>
              <a:rPr lang="en-US" i="1" dirty="0" err="1"/>
              <a:t>materiae</a:t>
            </a:r>
            <a:r>
              <a:rPr lang="en-US" dirty="0"/>
              <a:t>, the question whether the interest said to be interfered with falls under the protective scope of the right to privacy. This focus on individual harm and individual interests brings with it that certain types of complaints are declared inadmissible by the European Court of Human Rights, which means that the cases will not be dealt with in substance.</a:t>
            </a:r>
            <a:endParaRPr lang="nl-NL" dirty="0"/>
          </a:p>
        </p:txBody>
      </p:sp>
    </p:spTree>
    <p:extLst>
      <p:ext uri="{BB962C8B-B14F-4D97-AF65-F5344CB8AC3E}">
        <p14:creationId xmlns:p14="http://schemas.microsoft.com/office/powerpoint/2010/main" val="1034123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55165-6473-4C49-8309-EDA478BBF5D5}"/>
              </a:ext>
            </a:extLst>
          </p:cNvPr>
          <p:cNvSpPr>
            <a:spLocks noGrp="1"/>
          </p:cNvSpPr>
          <p:nvPr>
            <p:ph type="title"/>
          </p:nvPr>
        </p:nvSpPr>
        <p:spPr/>
        <p:txBody>
          <a:bodyPr/>
          <a:lstStyle/>
          <a:p>
            <a:r>
              <a:rPr lang="nl-NL" dirty="0"/>
              <a:t>Important changes</a:t>
            </a:r>
          </a:p>
        </p:txBody>
      </p:sp>
      <p:sp>
        <p:nvSpPr>
          <p:cNvPr id="3" name="Tijdelijke aanduiding voor inhoud 2">
            <a:extLst>
              <a:ext uri="{FF2B5EF4-FFF2-40B4-BE49-F238E27FC236}">
                <a16:creationId xmlns:a16="http://schemas.microsoft.com/office/drawing/2014/main" id="{B1813CEF-AC19-46A5-A353-B2EBD17601B1}"/>
              </a:ext>
            </a:extLst>
          </p:cNvPr>
          <p:cNvSpPr>
            <a:spLocks noGrp="1"/>
          </p:cNvSpPr>
          <p:nvPr>
            <p:ph idx="1"/>
          </p:nvPr>
        </p:nvSpPr>
        <p:spPr/>
        <p:txBody>
          <a:bodyPr>
            <a:normAutofit fontScale="85000" lnSpcReduction="10000"/>
          </a:bodyPr>
          <a:lstStyle/>
          <a:p>
            <a:r>
              <a:rPr lang="en-US" dirty="0"/>
              <a:t>So-called </a:t>
            </a:r>
            <a:r>
              <a:rPr lang="en-US" i="1" dirty="0"/>
              <a:t>in </a:t>
            </a:r>
            <a:r>
              <a:rPr lang="en-US" i="1" dirty="0" err="1"/>
              <a:t>abstracto</a:t>
            </a:r>
            <a:r>
              <a:rPr lang="en-US" dirty="0"/>
              <a:t> claims are as a rule inadmissible. These are claims that regard the mere existence of a law or a policy, without them having any concrete or practical effect on the claimant. </a:t>
            </a:r>
          </a:p>
          <a:p>
            <a:r>
              <a:rPr lang="en-US" i="1" dirty="0"/>
              <a:t>A priori</a:t>
            </a:r>
            <a:r>
              <a:rPr lang="en-US" dirty="0"/>
              <a:t> claims are rejected as well, as the Court will usually only receive complaints about injury which has already materialized. Claims about future damage will in principle not be considered. </a:t>
            </a:r>
          </a:p>
          <a:p>
            <a:r>
              <a:rPr lang="en-US" dirty="0"/>
              <a:t>Hypothetical claims regard damage which might have materialized, but about which the claimant is unsure. The Court usually rejects such claims because it is unwilling to provide a ruling on the basis of presumed facts. The applicant must be able to substantiate her claim with concrete facts, not with beliefs and suppositions. The ECtHR will in principle also not receive an </a:t>
            </a:r>
            <a:r>
              <a:rPr lang="en-US" i="1" dirty="0" err="1"/>
              <a:t>actio</a:t>
            </a:r>
            <a:r>
              <a:rPr lang="en-US" i="1" dirty="0"/>
              <a:t> </a:t>
            </a:r>
            <a:r>
              <a:rPr lang="en-US" i="1" dirty="0" err="1"/>
              <a:t>popularis</a:t>
            </a:r>
            <a:r>
              <a:rPr lang="en-US" dirty="0"/>
              <a:t>, a case brought up by a claimant or a group of claimants, not to protect their own interests, but that of others or society as a whole.</a:t>
            </a:r>
            <a:endParaRPr lang="nl-NL" dirty="0"/>
          </a:p>
          <a:p>
            <a:endParaRPr lang="nl-NL" dirty="0"/>
          </a:p>
        </p:txBody>
      </p:sp>
    </p:spTree>
    <p:extLst>
      <p:ext uri="{BB962C8B-B14F-4D97-AF65-F5344CB8AC3E}">
        <p14:creationId xmlns:p14="http://schemas.microsoft.com/office/powerpoint/2010/main" val="1239519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58E87-D3CB-42FB-BA69-08B5BE21E74C}"/>
              </a:ext>
            </a:extLst>
          </p:cNvPr>
          <p:cNvSpPr>
            <a:spLocks noGrp="1"/>
          </p:cNvSpPr>
          <p:nvPr>
            <p:ph type="title"/>
          </p:nvPr>
        </p:nvSpPr>
        <p:spPr/>
        <p:txBody>
          <a:bodyPr/>
          <a:lstStyle/>
          <a:p>
            <a:r>
              <a:rPr lang="nl-NL" dirty="0"/>
              <a:t>Important changes</a:t>
            </a:r>
          </a:p>
        </p:txBody>
      </p:sp>
      <p:sp>
        <p:nvSpPr>
          <p:cNvPr id="3" name="Tijdelijke aanduiding voor inhoud 2">
            <a:extLst>
              <a:ext uri="{FF2B5EF4-FFF2-40B4-BE49-F238E27FC236}">
                <a16:creationId xmlns:a16="http://schemas.microsoft.com/office/drawing/2014/main" id="{081ED435-D6E6-4F4C-9997-57322C0729D6}"/>
              </a:ext>
            </a:extLst>
          </p:cNvPr>
          <p:cNvSpPr>
            <a:spLocks noGrp="1"/>
          </p:cNvSpPr>
          <p:nvPr>
            <p:ph idx="1"/>
          </p:nvPr>
        </p:nvSpPr>
        <p:spPr/>
        <p:txBody>
          <a:bodyPr>
            <a:normAutofit fontScale="85000" lnSpcReduction="20000"/>
          </a:bodyPr>
          <a:lstStyle/>
          <a:p>
            <a:r>
              <a:rPr lang="en-US" dirty="0"/>
              <a:t>Then there is the material scope of the right to privacy, Article 8 ECHR. In principle, it only protects the private life, family life, correspondence and home of an applicant. However, the Court has been willing to give a broader interpretation. For example, it has held that it also protects the personal development of an individual, that it includes protection from environmental pollution and that it may extend to data protection issues. Still, what distinguishes the right to privacy, under the interpretation of the ECtHR, from other rights under the Convention, such as the freedom of expression, is that it in principle only provides protection to individual interests. While the freedom of expression is linked to personal expression and development, it also connected to societal interests, such as the search for truth through the market place of ideas and the well-functioning of the press, a precondition for every liberal democracy. By contrast, Article 8 ECHR only protects individual interests such as autonomy, dignity and personal development. Cases that do not regard such matters are rejected by the Court.</a:t>
            </a:r>
            <a:endParaRPr lang="nl-NL" dirty="0"/>
          </a:p>
          <a:p>
            <a:endParaRPr lang="nl-NL" dirty="0"/>
          </a:p>
        </p:txBody>
      </p:sp>
    </p:spTree>
    <p:extLst>
      <p:ext uri="{BB962C8B-B14F-4D97-AF65-F5344CB8AC3E}">
        <p14:creationId xmlns:p14="http://schemas.microsoft.com/office/powerpoint/2010/main" val="1568731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1D15A-D465-4C05-9744-8B053320C5B5}"/>
              </a:ext>
            </a:extLst>
          </p:cNvPr>
          <p:cNvSpPr>
            <a:spLocks noGrp="1"/>
          </p:cNvSpPr>
          <p:nvPr>
            <p:ph type="title"/>
          </p:nvPr>
        </p:nvSpPr>
        <p:spPr/>
        <p:txBody>
          <a:bodyPr/>
          <a:lstStyle/>
          <a:p>
            <a:r>
              <a:rPr lang="nl-NL" dirty="0"/>
              <a:t>Important changes</a:t>
            </a:r>
          </a:p>
        </p:txBody>
      </p:sp>
      <p:sp>
        <p:nvSpPr>
          <p:cNvPr id="3" name="Tijdelijke aanduiding voor inhoud 2">
            <a:extLst>
              <a:ext uri="{FF2B5EF4-FFF2-40B4-BE49-F238E27FC236}">
                <a16:creationId xmlns:a16="http://schemas.microsoft.com/office/drawing/2014/main" id="{8870904B-1B9E-4906-95D5-8ADAB97FACAC}"/>
              </a:ext>
            </a:extLst>
          </p:cNvPr>
          <p:cNvSpPr>
            <a:spLocks noGrp="1"/>
          </p:cNvSpPr>
          <p:nvPr>
            <p:ph idx="1"/>
          </p:nvPr>
        </p:nvSpPr>
        <p:spPr>
          <a:xfrm>
            <a:off x="838200" y="2155971"/>
            <a:ext cx="10515600" cy="4297992"/>
          </a:xfrm>
        </p:spPr>
        <p:txBody>
          <a:bodyPr>
            <a:normAutofit/>
          </a:bodyPr>
          <a:lstStyle/>
          <a:p>
            <a:r>
              <a:rPr lang="en-US" dirty="0"/>
              <a:t>This focus on individual interests has also had an important effect on the types of applicants that are able to submit a complaint about the right to privacy. The Convention, in principle, allows natural persons, groups of persons and legal persons to complain about an interference with their rights under the Convention. However, because Article 8 ECHR only protects individual interests, the Court has said that in principle, only natural persons can invoke a right to privacy. </a:t>
            </a:r>
          </a:p>
          <a:p>
            <a:r>
              <a:rPr lang="en-US" dirty="0"/>
              <a:t>In similar fashion, the Court has rejected the capacity of groups to complain about a violation of human rights.</a:t>
            </a:r>
          </a:p>
          <a:p>
            <a:r>
              <a:rPr lang="en-US" dirty="0"/>
              <a:t>Inter-state complaints are seldom used</a:t>
            </a:r>
            <a:endParaRPr lang="nl-NL" dirty="0"/>
          </a:p>
        </p:txBody>
      </p:sp>
    </p:spTree>
    <p:extLst>
      <p:ext uri="{BB962C8B-B14F-4D97-AF65-F5344CB8AC3E}">
        <p14:creationId xmlns:p14="http://schemas.microsoft.com/office/powerpoint/2010/main" val="3330408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751F6-3873-4A89-9F6C-7C6B7AE20991}"/>
              </a:ext>
            </a:extLst>
          </p:cNvPr>
          <p:cNvSpPr>
            <a:spLocks noGrp="1"/>
          </p:cNvSpPr>
          <p:nvPr>
            <p:ph type="title"/>
          </p:nvPr>
        </p:nvSpPr>
        <p:spPr/>
        <p:txBody>
          <a:bodyPr/>
          <a:lstStyle/>
          <a:p>
            <a:r>
              <a:rPr lang="nl-NL" dirty="0" err="1"/>
              <a:t>Challenges</a:t>
            </a:r>
            <a:endParaRPr lang="nl-NL" dirty="0"/>
          </a:p>
        </p:txBody>
      </p:sp>
      <p:sp>
        <p:nvSpPr>
          <p:cNvPr id="3" name="Tijdelijke aanduiding voor inhoud 2">
            <a:extLst>
              <a:ext uri="{FF2B5EF4-FFF2-40B4-BE49-F238E27FC236}">
                <a16:creationId xmlns:a16="http://schemas.microsoft.com/office/drawing/2014/main" id="{3B3799D9-FD27-4FB0-A0E5-9295901CCDC5}"/>
              </a:ext>
            </a:extLst>
          </p:cNvPr>
          <p:cNvSpPr>
            <a:spLocks noGrp="1"/>
          </p:cNvSpPr>
          <p:nvPr>
            <p:ph idx="1"/>
          </p:nvPr>
        </p:nvSpPr>
        <p:spPr/>
        <p:txBody>
          <a:bodyPr/>
          <a:lstStyle/>
          <a:p>
            <a:r>
              <a:rPr lang="nl-NL" dirty="0" err="1"/>
              <a:t>Individual</a:t>
            </a:r>
            <a:r>
              <a:rPr lang="nl-NL" dirty="0"/>
              <a:t> </a:t>
            </a:r>
            <a:r>
              <a:rPr lang="nl-NL" dirty="0" err="1"/>
              <a:t>interests</a:t>
            </a:r>
            <a:endParaRPr lang="nl-NL" dirty="0"/>
          </a:p>
          <a:p>
            <a:pPr lvl="1"/>
            <a:r>
              <a:rPr lang="nl-NL" dirty="0"/>
              <a:t>NSA</a:t>
            </a:r>
          </a:p>
          <a:p>
            <a:pPr lvl="1"/>
            <a:r>
              <a:rPr lang="nl-NL" dirty="0"/>
              <a:t>CCTV camera’s</a:t>
            </a:r>
          </a:p>
          <a:p>
            <a:pPr lvl="1"/>
            <a:r>
              <a:rPr lang="nl-NL" dirty="0"/>
              <a:t>Smart </a:t>
            </a:r>
            <a:r>
              <a:rPr lang="nl-NL" dirty="0" err="1"/>
              <a:t>cities</a:t>
            </a:r>
            <a:endParaRPr lang="nl-NL" dirty="0"/>
          </a:p>
        </p:txBody>
      </p:sp>
    </p:spTree>
    <p:extLst>
      <p:ext uri="{BB962C8B-B14F-4D97-AF65-F5344CB8AC3E}">
        <p14:creationId xmlns:p14="http://schemas.microsoft.com/office/powerpoint/2010/main" val="2996367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9D850-D5E0-4B33-936B-097EBA47A029}"/>
              </a:ext>
            </a:extLst>
          </p:cNvPr>
          <p:cNvSpPr>
            <a:spLocks noGrp="1"/>
          </p:cNvSpPr>
          <p:nvPr>
            <p:ph type="title"/>
          </p:nvPr>
        </p:nvSpPr>
        <p:spPr/>
        <p:txBody>
          <a:bodyPr/>
          <a:lstStyle/>
          <a:p>
            <a:r>
              <a:rPr lang="nl-NL" dirty="0" err="1"/>
              <a:t>Challenges</a:t>
            </a:r>
            <a:endParaRPr lang="nl-NL" dirty="0"/>
          </a:p>
        </p:txBody>
      </p:sp>
      <p:sp>
        <p:nvSpPr>
          <p:cNvPr id="3" name="Tijdelijke aanduiding voor inhoud 2">
            <a:extLst>
              <a:ext uri="{FF2B5EF4-FFF2-40B4-BE49-F238E27FC236}">
                <a16:creationId xmlns:a16="http://schemas.microsoft.com/office/drawing/2014/main" id="{59E9F0CB-53A2-414E-9CF0-F5F899FEE07D}"/>
              </a:ext>
            </a:extLst>
          </p:cNvPr>
          <p:cNvSpPr>
            <a:spLocks noGrp="1"/>
          </p:cNvSpPr>
          <p:nvPr>
            <p:ph idx="1"/>
          </p:nvPr>
        </p:nvSpPr>
        <p:spPr/>
        <p:txBody>
          <a:bodyPr/>
          <a:lstStyle/>
          <a:p>
            <a:r>
              <a:rPr lang="nl-NL" dirty="0" err="1"/>
              <a:t>Individual</a:t>
            </a:r>
            <a:r>
              <a:rPr lang="nl-NL" dirty="0"/>
              <a:t> </a:t>
            </a:r>
            <a:r>
              <a:rPr lang="nl-NL" dirty="0" err="1"/>
              <a:t>rights</a:t>
            </a:r>
            <a:endParaRPr lang="nl-NL" dirty="0"/>
          </a:p>
          <a:p>
            <a:pPr lvl="1"/>
            <a:r>
              <a:rPr lang="nl-NL" dirty="0" err="1"/>
              <a:t>Unaware</a:t>
            </a:r>
            <a:endParaRPr lang="nl-NL" dirty="0"/>
          </a:p>
          <a:p>
            <a:pPr lvl="1"/>
            <a:r>
              <a:rPr lang="nl-NL" dirty="0"/>
              <a:t>Too </a:t>
            </a:r>
            <a:r>
              <a:rPr lang="nl-NL" dirty="0" err="1"/>
              <a:t>many</a:t>
            </a:r>
            <a:endParaRPr lang="nl-NL" dirty="0"/>
          </a:p>
          <a:p>
            <a:pPr lvl="1"/>
            <a:r>
              <a:rPr lang="nl-NL" dirty="0" err="1"/>
              <a:t>Unequal</a:t>
            </a:r>
            <a:endParaRPr lang="nl-NL" dirty="0"/>
          </a:p>
        </p:txBody>
      </p:sp>
    </p:spTree>
    <p:extLst>
      <p:ext uri="{BB962C8B-B14F-4D97-AF65-F5344CB8AC3E}">
        <p14:creationId xmlns:p14="http://schemas.microsoft.com/office/powerpoint/2010/main" val="201498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2EA4E-3D9A-4A04-AE10-480350845C92}"/>
              </a:ext>
            </a:extLst>
          </p:cNvPr>
          <p:cNvSpPr>
            <a:spLocks noGrp="1"/>
          </p:cNvSpPr>
          <p:nvPr>
            <p:ph type="title"/>
          </p:nvPr>
        </p:nvSpPr>
        <p:spPr/>
        <p:txBody>
          <a:bodyPr/>
          <a:lstStyle/>
          <a:p>
            <a:r>
              <a:rPr lang="nl-NL" dirty="0" err="1"/>
              <a:t>Challenges</a:t>
            </a:r>
            <a:endParaRPr lang="nl-NL" dirty="0"/>
          </a:p>
        </p:txBody>
      </p:sp>
      <p:sp>
        <p:nvSpPr>
          <p:cNvPr id="3" name="Tijdelijke aanduiding voor inhoud 2">
            <a:extLst>
              <a:ext uri="{FF2B5EF4-FFF2-40B4-BE49-F238E27FC236}">
                <a16:creationId xmlns:a16="http://schemas.microsoft.com/office/drawing/2014/main" id="{2B8FAD24-E0FD-4075-85D3-C4A7FF0CECCB}"/>
              </a:ext>
            </a:extLst>
          </p:cNvPr>
          <p:cNvSpPr>
            <a:spLocks noGrp="1"/>
          </p:cNvSpPr>
          <p:nvPr>
            <p:ph idx="1"/>
          </p:nvPr>
        </p:nvSpPr>
        <p:spPr/>
        <p:txBody>
          <a:bodyPr/>
          <a:lstStyle/>
          <a:p>
            <a:r>
              <a:rPr lang="nl-NL" dirty="0"/>
              <a:t>Analysis of data</a:t>
            </a:r>
          </a:p>
          <a:p>
            <a:endParaRPr lang="nl-NL" dirty="0"/>
          </a:p>
        </p:txBody>
      </p:sp>
      <p:pic>
        <p:nvPicPr>
          <p:cNvPr id="4" name="Afbeelding 3" descr="C:\Users\Bart\AppData\Local\Microsoft\Windows\INetCacheContent.Word\proefschrift.jpg">
            <a:extLst>
              <a:ext uri="{FF2B5EF4-FFF2-40B4-BE49-F238E27FC236}">
                <a16:creationId xmlns:a16="http://schemas.microsoft.com/office/drawing/2014/main" id="{0F561972-3AB2-44F2-A858-56B6F52DF9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81832" y="2839580"/>
            <a:ext cx="8583263" cy="3401550"/>
          </a:xfrm>
          <a:prstGeom prst="rect">
            <a:avLst/>
          </a:prstGeom>
          <a:noFill/>
          <a:ln>
            <a:noFill/>
          </a:ln>
        </p:spPr>
      </p:pic>
    </p:spTree>
    <p:extLst>
      <p:ext uri="{BB962C8B-B14F-4D97-AF65-F5344CB8AC3E}">
        <p14:creationId xmlns:p14="http://schemas.microsoft.com/office/powerpoint/2010/main" val="768137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86085-BE7F-475C-B7B1-8E8ACA04B7A2}"/>
              </a:ext>
            </a:extLst>
          </p:cNvPr>
          <p:cNvSpPr>
            <a:spLocks noGrp="1"/>
          </p:cNvSpPr>
          <p:nvPr>
            <p:ph type="title"/>
          </p:nvPr>
        </p:nvSpPr>
        <p:spPr/>
        <p:txBody>
          <a:bodyPr/>
          <a:lstStyle/>
          <a:p>
            <a:r>
              <a:rPr lang="nl-NL" dirty="0" err="1"/>
              <a:t>Challenges</a:t>
            </a:r>
            <a:endParaRPr lang="nl-NL" dirty="0"/>
          </a:p>
        </p:txBody>
      </p:sp>
      <p:sp>
        <p:nvSpPr>
          <p:cNvPr id="3" name="Tijdelijke aanduiding voor inhoud 2">
            <a:extLst>
              <a:ext uri="{FF2B5EF4-FFF2-40B4-BE49-F238E27FC236}">
                <a16:creationId xmlns:a16="http://schemas.microsoft.com/office/drawing/2014/main" id="{0917BAE2-5141-4F1E-A3AF-B280A6FFF6E6}"/>
              </a:ext>
            </a:extLst>
          </p:cNvPr>
          <p:cNvSpPr>
            <a:spLocks noGrp="1"/>
          </p:cNvSpPr>
          <p:nvPr>
            <p:ph idx="1"/>
          </p:nvPr>
        </p:nvSpPr>
        <p:spPr/>
        <p:txBody>
          <a:bodyPr>
            <a:normAutofit fontScale="92500" lnSpcReduction="20000"/>
          </a:bodyPr>
          <a:lstStyle/>
          <a:p>
            <a:r>
              <a:rPr lang="nl-NL" dirty="0"/>
              <a:t>Data</a:t>
            </a:r>
            <a:br>
              <a:rPr lang="nl-NL" dirty="0"/>
            </a:br>
            <a:endParaRPr lang="nl-NL" dirty="0"/>
          </a:p>
          <a:p>
            <a:r>
              <a:rPr lang="en-US" dirty="0"/>
              <a:t>‘personal data’ means any information relating to an identified or identifiable natural person (‘data subject’); an identifiable natural person is one who can be identified, directly or indirectly, in particular by reference to an identifier such as a name, an identification number, location data, an online identifier or to one or more factors specific to the physical, physiological, genetic, mental, economic, cultural or social identity of that natural person; </a:t>
            </a:r>
          </a:p>
          <a:p>
            <a:endParaRPr lang="nl-NL" dirty="0"/>
          </a:p>
          <a:p>
            <a:r>
              <a:rPr lang="en-US" dirty="0"/>
              <a:t> Proposal for a REGULATION OF THE EUROPEAN PARLIAMENT AND OF THE COUNCIL on a framework for the free flow of non-personal data in the European Union </a:t>
            </a:r>
            <a:endParaRPr lang="nl-NL" dirty="0"/>
          </a:p>
        </p:txBody>
      </p:sp>
    </p:spTree>
    <p:extLst>
      <p:ext uri="{BB962C8B-B14F-4D97-AF65-F5344CB8AC3E}">
        <p14:creationId xmlns:p14="http://schemas.microsoft.com/office/powerpoint/2010/main" val="675737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12459-3AE9-4296-AB89-75E6D796DF11}"/>
              </a:ext>
            </a:extLst>
          </p:cNvPr>
          <p:cNvSpPr>
            <a:spLocks noGrp="1"/>
          </p:cNvSpPr>
          <p:nvPr>
            <p:ph type="title"/>
          </p:nvPr>
        </p:nvSpPr>
        <p:spPr/>
        <p:txBody>
          <a:bodyPr/>
          <a:lstStyle/>
          <a:p>
            <a:r>
              <a:rPr lang="nl-NL" dirty="0" err="1"/>
              <a:t>Challenges</a:t>
            </a:r>
            <a:endParaRPr lang="nl-NL" dirty="0"/>
          </a:p>
        </p:txBody>
      </p:sp>
      <p:sp>
        <p:nvSpPr>
          <p:cNvPr id="3" name="Tijdelijke aanduiding voor inhoud 2">
            <a:extLst>
              <a:ext uri="{FF2B5EF4-FFF2-40B4-BE49-F238E27FC236}">
                <a16:creationId xmlns:a16="http://schemas.microsoft.com/office/drawing/2014/main" id="{F3C15298-27F4-43CB-B05B-ACD06837E14D}"/>
              </a:ext>
            </a:extLst>
          </p:cNvPr>
          <p:cNvSpPr>
            <a:spLocks noGrp="1"/>
          </p:cNvSpPr>
          <p:nvPr>
            <p:ph idx="1"/>
          </p:nvPr>
        </p:nvSpPr>
        <p:spPr/>
        <p:txBody>
          <a:bodyPr>
            <a:normAutofit fontScale="85000" lnSpcReduction="20000"/>
          </a:bodyPr>
          <a:lstStyle/>
          <a:p>
            <a:r>
              <a:rPr lang="nl-NL" dirty="0" err="1"/>
              <a:t>Social</a:t>
            </a:r>
            <a:r>
              <a:rPr lang="nl-NL" dirty="0"/>
              <a:t> relations</a:t>
            </a:r>
          </a:p>
          <a:p>
            <a:pPr lvl="1"/>
            <a:r>
              <a:rPr lang="nl-NL" dirty="0" err="1"/>
              <a:t>Friends</a:t>
            </a:r>
            <a:r>
              <a:rPr lang="nl-NL" dirty="0"/>
              <a:t>/family</a:t>
            </a:r>
          </a:p>
          <a:p>
            <a:pPr lvl="1"/>
            <a:r>
              <a:rPr lang="nl-NL" dirty="0" err="1"/>
              <a:t>Professions</a:t>
            </a:r>
            <a:r>
              <a:rPr lang="nl-NL" dirty="0"/>
              <a:t>: </a:t>
            </a:r>
            <a:r>
              <a:rPr lang="en-GB" i="1" dirty="0"/>
              <a:t>‘First, confidentiality encourages seeking medical care. Individuals will be more inclined to seek medical attention if they believe they can do so on a confidential basis. It is reassuring to believe others will not be told without permission that one is unwell or declining, has abused illegal drugs, been unfaithful to one’s partner, obtained an abortion, or enlarged one’s breasts. […] Second, confidentiality contributes to full and frank disclosures. Individuals seeking care will be more open and honest if they believe the facts and impressions reported to health providers will remain confidential. It may be easier to speak freely about embarrassing symptoms if one believes the content of what one says will not be broadcast to the world at large.’</a:t>
            </a:r>
          </a:p>
          <a:p>
            <a:pPr lvl="1"/>
            <a:r>
              <a:rPr lang="nl-NL" dirty="0" err="1"/>
              <a:t>Democracy</a:t>
            </a:r>
            <a:r>
              <a:rPr lang="nl-NL" dirty="0"/>
              <a:t>: ‘In </a:t>
            </a:r>
            <a:r>
              <a:rPr lang="nl-NL" dirty="0" err="1"/>
              <a:t>the</a:t>
            </a:r>
            <a:r>
              <a:rPr lang="nl-NL" dirty="0"/>
              <a:t> absence </a:t>
            </a:r>
            <a:r>
              <a:rPr lang="en-US" dirty="0"/>
              <a:t>of consensus concerning many limitations of liberty, and in view of the limits on our capacity to encourage tolerance and acceptance and to overcome prejudice, privacy must be part of our commitment to individual freedom and to a society that is committed to the protection of such freedom. Privacy is also essential to democratic government because it fosters and encourages the moral autonomy of the citizen, a central requirement of a democracy.’</a:t>
            </a:r>
            <a:endParaRPr lang="nl-NL" dirty="0"/>
          </a:p>
        </p:txBody>
      </p:sp>
    </p:spTree>
    <p:extLst>
      <p:ext uri="{BB962C8B-B14F-4D97-AF65-F5344CB8AC3E}">
        <p14:creationId xmlns:p14="http://schemas.microsoft.com/office/powerpoint/2010/main" val="2718028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6300A-2171-46AB-9DC0-5EDD56063724}"/>
              </a:ext>
            </a:extLst>
          </p:cNvPr>
          <p:cNvSpPr>
            <a:spLocks noGrp="1"/>
          </p:cNvSpPr>
          <p:nvPr>
            <p:ph type="title"/>
          </p:nvPr>
        </p:nvSpPr>
        <p:spPr/>
        <p:txBody>
          <a:bodyPr/>
          <a:lstStyle/>
          <a:p>
            <a:r>
              <a:rPr lang="nl-NL" dirty="0" err="1"/>
              <a:t>Questions</a:t>
            </a:r>
            <a:endParaRPr lang="nl-NL" dirty="0"/>
          </a:p>
        </p:txBody>
      </p:sp>
      <p:pic>
        <p:nvPicPr>
          <p:cNvPr id="5" name="Tijdelijke aanduiding voor inhoud 4">
            <a:extLst>
              <a:ext uri="{FF2B5EF4-FFF2-40B4-BE49-F238E27FC236}">
                <a16:creationId xmlns:a16="http://schemas.microsoft.com/office/drawing/2014/main" id="{F619EE24-C0B0-4341-9A17-AD44FD8BBF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7257" y="2336800"/>
            <a:ext cx="3601461" cy="3598863"/>
          </a:xfrm>
        </p:spPr>
      </p:pic>
    </p:spTree>
    <p:extLst>
      <p:ext uri="{BB962C8B-B14F-4D97-AF65-F5344CB8AC3E}">
        <p14:creationId xmlns:p14="http://schemas.microsoft.com/office/powerpoint/2010/main" val="63723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theme/theme1.xml><?xml version="1.0" encoding="utf-8"?>
<a:theme xmlns:a="http://schemas.openxmlformats.org/drawingml/2006/main" name="Berlijn">
  <a:themeElements>
    <a:clrScheme name="Berlij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TM04033917[[fn=Berlijn]]</Template>
  <TotalTime>192</TotalTime>
  <Words>2223</Words>
  <Application>Microsoft Office PowerPoint</Application>
  <PresentationFormat>Breedbeeld</PresentationFormat>
  <Paragraphs>184</Paragraphs>
  <Slides>63</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63</vt:i4>
      </vt:variant>
    </vt:vector>
  </HeadingPairs>
  <TitlesOfParts>
    <vt:vector size="66" baseType="lpstr">
      <vt:lpstr>Arial</vt:lpstr>
      <vt:lpstr>Trebuchet MS</vt:lpstr>
      <vt:lpstr>Berlijn</vt:lpstr>
      <vt:lpstr>Social Privacy</vt:lpstr>
      <vt:lpstr>Overview</vt:lpstr>
      <vt:lpstr>(1) Short debate</vt:lpstr>
      <vt:lpstr>Case 1</vt:lpstr>
      <vt:lpstr>Case 2</vt:lpstr>
      <vt:lpstr>Privacy is dead, get over it </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does not exist</vt:lpstr>
      <vt:lpstr>PowerPoint-presentatie</vt:lpstr>
      <vt:lpstr>PowerPoint-presentatie</vt:lpstr>
      <vt:lpstr>Umbrella term</vt:lpstr>
      <vt:lpstr>PowerPoint-presentatie</vt:lpstr>
      <vt:lpstr>Gradual factors</vt:lpstr>
      <vt:lpstr>Three phases</vt:lpstr>
      <vt:lpstr>Ten catch phrases</vt:lpstr>
      <vt:lpstr>Risks</vt:lpstr>
      <vt:lpstr>PowerPoint-presentatie</vt:lpstr>
      <vt:lpstr>Flawwed analytics</vt:lpstr>
      <vt:lpstr>Predictions</vt:lpstr>
      <vt:lpstr>PowerPoint-presentatie</vt:lpstr>
      <vt:lpstr>PowerPoint-presentatie</vt:lpstr>
      <vt:lpstr>PowerPoint-presentatie</vt:lpstr>
      <vt:lpstr>PowerPoint-presentatie</vt:lpstr>
      <vt:lpstr>PowerPoint-presentatie</vt:lpstr>
      <vt:lpstr>PowerPoint-presentatie</vt:lpstr>
      <vt:lpstr>PowerPoint-presentatie</vt:lpstr>
      <vt:lpstr>(3) Break</vt:lpstr>
      <vt:lpstr>(4) Small debate</vt:lpstr>
      <vt:lpstr>A mother suspects that her 15 year old son is smoking pot.  Should she search his room, read his mails and place a tracking device on his telephone so as to keep track of his movements? </vt:lpstr>
      <vt:lpstr>I have nothing to hide </vt:lpstr>
      <vt:lpstr>Google is scanning the e-mails sent and received via Gmail. Can it use those data for personalised advertisements? </vt:lpstr>
      <vt:lpstr>(4) Social Privacy</vt:lpstr>
      <vt:lpstr>Modern Human Rights Documents</vt:lpstr>
      <vt:lpstr>Background</vt:lpstr>
      <vt:lpstr>Universal Declaration of Human Rights (UDHR) 1948</vt:lpstr>
      <vt:lpstr>International Covenant on Civil and Political Rights 1966</vt:lpstr>
      <vt:lpstr>European Convention on Human Rights 1950</vt:lpstr>
      <vt:lpstr>General characteristics of the ECHR</vt:lpstr>
      <vt:lpstr>Discussions when drafting the ECHR</vt:lpstr>
      <vt:lpstr>Discussions when drafting the ECHR</vt:lpstr>
      <vt:lpstr>Discussions when drafting the ECHR</vt:lpstr>
      <vt:lpstr>Important changes</vt:lpstr>
      <vt:lpstr>Important changes</vt:lpstr>
      <vt:lpstr>Important changes</vt:lpstr>
      <vt:lpstr>Important changes</vt:lpstr>
      <vt:lpstr>Important changes</vt:lpstr>
      <vt:lpstr>Important changes</vt:lpstr>
      <vt:lpstr>Challenges</vt:lpstr>
      <vt:lpstr>Challenges</vt:lpstr>
      <vt:lpstr>Challenges</vt:lpstr>
      <vt:lpstr>Challenges</vt:lpstr>
      <vt:lpstr>Challenges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HP</dc:creator>
  <cp:lastModifiedBy>Bart Van der Sloot</cp:lastModifiedBy>
  <cp:revision>15</cp:revision>
  <dcterms:created xsi:type="dcterms:W3CDTF">2018-04-22T17:25:02Z</dcterms:created>
  <dcterms:modified xsi:type="dcterms:W3CDTF">2018-04-25T13:35:30Z</dcterms:modified>
</cp:coreProperties>
</file>