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7"/>
  </p:notesMasterIdLst>
  <p:sldIdLst>
    <p:sldId id="256" r:id="rId2"/>
    <p:sldId id="257" r:id="rId3"/>
    <p:sldId id="827" r:id="rId4"/>
    <p:sldId id="822" r:id="rId5"/>
    <p:sldId id="823" r:id="rId6"/>
    <p:sldId id="824" r:id="rId7"/>
    <p:sldId id="825" r:id="rId8"/>
    <p:sldId id="826" r:id="rId9"/>
    <p:sldId id="830" r:id="rId10"/>
    <p:sldId id="787" r:id="rId11"/>
    <p:sldId id="788" r:id="rId12"/>
    <p:sldId id="789" r:id="rId13"/>
    <p:sldId id="790" r:id="rId14"/>
    <p:sldId id="791" r:id="rId15"/>
    <p:sldId id="792" r:id="rId16"/>
    <p:sldId id="814" r:id="rId17"/>
    <p:sldId id="815" r:id="rId18"/>
    <p:sldId id="816" r:id="rId19"/>
    <p:sldId id="817" r:id="rId20"/>
    <p:sldId id="818" r:id="rId21"/>
    <p:sldId id="819" r:id="rId22"/>
    <p:sldId id="397" r:id="rId23"/>
    <p:sldId id="399" r:id="rId24"/>
    <p:sldId id="398" r:id="rId25"/>
    <p:sldId id="820" r:id="rId26"/>
    <p:sldId id="821" r:id="rId27"/>
    <p:sldId id="828" r:id="rId28"/>
    <p:sldId id="774" r:id="rId29"/>
    <p:sldId id="294" r:id="rId30"/>
    <p:sldId id="775" r:id="rId31"/>
    <p:sldId id="298" r:id="rId32"/>
    <p:sldId id="768" r:id="rId33"/>
    <p:sldId id="770" r:id="rId34"/>
    <p:sldId id="773" r:id="rId35"/>
    <p:sldId id="771" r:id="rId36"/>
    <p:sldId id="772" r:id="rId37"/>
    <p:sldId id="776" r:id="rId38"/>
    <p:sldId id="777" r:id="rId39"/>
    <p:sldId id="778" r:id="rId40"/>
    <p:sldId id="779" r:id="rId41"/>
    <p:sldId id="780" r:id="rId42"/>
    <p:sldId id="769" r:id="rId43"/>
    <p:sldId id="296" r:id="rId44"/>
    <p:sldId id="299" r:id="rId45"/>
    <p:sldId id="300" r:id="rId46"/>
    <p:sldId id="347" r:id="rId47"/>
    <p:sldId id="259" r:id="rId48"/>
    <p:sldId id="260" r:id="rId49"/>
    <p:sldId id="263" r:id="rId50"/>
    <p:sldId id="261" r:id="rId51"/>
    <p:sldId id="264" r:id="rId52"/>
    <p:sldId id="262" r:id="rId53"/>
    <p:sldId id="265" r:id="rId54"/>
    <p:sldId id="266" r:id="rId55"/>
    <p:sldId id="267" r:id="rId56"/>
    <p:sldId id="268" r:id="rId57"/>
    <p:sldId id="269" r:id="rId58"/>
    <p:sldId id="270" r:id="rId59"/>
    <p:sldId id="271" r:id="rId60"/>
    <p:sldId id="272" r:id="rId61"/>
    <p:sldId id="273" r:id="rId62"/>
    <p:sldId id="274" r:id="rId63"/>
    <p:sldId id="275" r:id="rId64"/>
    <p:sldId id="276" r:id="rId65"/>
    <p:sldId id="277" r:id="rId66"/>
    <p:sldId id="278" r:id="rId67"/>
    <p:sldId id="279" r:id="rId68"/>
    <p:sldId id="280" r:id="rId69"/>
    <p:sldId id="281" r:id="rId70"/>
    <p:sldId id="282" r:id="rId71"/>
    <p:sldId id="283" r:id="rId72"/>
    <p:sldId id="284" r:id="rId73"/>
    <p:sldId id="285" r:id="rId74"/>
    <p:sldId id="286" r:id="rId75"/>
    <p:sldId id="287" r:id="rId76"/>
    <p:sldId id="288" r:id="rId77"/>
    <p:sldId id="829" r:id="rId78"/>
    <p:sldId id="345" r:id="rId79"/>
    <p:sldId id="346" r:id="rId80"/>
    <p:sldId id="348" r:id="rId81"/>
    <p:sldId id="349" r:id="rId82"/>
    <p:sldId id="301" r:id="rId83"/>
    <p:sldId id="295" r:id="rId84"/>
    <p:sldId id="352" r:id="rId85"/>
    <p:sldId id="353" r:id="rId86"/>
    <p:sldId id="302" r:id="rId87"/>
    <p:sldId id="368" r:id="rId88"/>
    <p:sldId id="341" r:id="rId89"/>
    <p:sldId id="343" r:id="rId90"/>
    <p:sldId id="344" r:id="rId91"/>
    <p:sldId id="408" r:id="rId92"/>
    <p:sldId id="371" r:id="rId93"/>
    <p:sldId id="445" r:id="rId94"/>
    <p:sldId id="446" r:id="rId95"/>
    <p:sldId id="452" r:id="rId96"/>
    <p:sldId id="765" r:id="rId97"/>
    <p:sldId id="458" r:id="rId98"/>
    <p:sldId id="476" r:id="rId99"/>
    <p:sldId id="477" r:id="rId100"/>
    <p:sldId id="481" r:id="rId101"/>
    <p:sldId id="517" r:id="rId102"/>
    <p:sldId id="518" r:id="rId103"/>
    <p:sldId id="519" r:id="rId104"/>
    <p:sldId id="381" r:id="rId105"/>
    <p:sldId id="386" r:id="rId106"/>
    <p:sldId id="383" r:id="rId107"/>
    <p:sldId id="549" r:id="rId108"/>
    <p:sldId id="550" r:id="rId109"/>
    <p:sldId id="551" r:id="rId110"/>
    <p:sldId id="417" r:id="rId111"/>
    <p:sldId id="416" r:id="rId112"/>
    <p:sldId id="422" r:id="rId113"/>
    <p:sldId id="766" r:id="rId114"/>
    <p:sldId id="580" r:id="rId115"/>
    <p:sldId id="585" r:id="rId116"/>
    <p:sldId id="589" r:id="rId117"/>
    <p:sldId id="593" r:id="rId118"/>
    <p:sldId id="594" r:id="rId119"/>
    <p:sldId id="595" r:id="rId120"/>
    <p:sldId id="607" r:id="rId121"/>
    <p:sldId id="608" r:id="rId122"/>
    <p:sldId id="618" r:id="rId123"/>
    <p:sldId id="619" r:id="rId124"/>
    <p:sldId id="624" r:id="rId125"/>
    <p:sldId id="627" r:id="rId126"/>
    <p:sldId id="628" r:id="rId127"/>
    <p:sldId id="629" r:id="rId128"/>
    <p:sldId id="767" r:id="rId129"/>
    <p:sldId id="646" r:id="rId130"/>
    <p:sldId id="650" r:id="rId131"/>
    <p:sldId id="651" r:id="rId132"/>
    <p:sldId id="652" r:id="rId133"/>
    <p:sldId id="654" r:id="rId134"/>
    <p:sldId id="655" r:id="rId135"/>
    <p:sldId id="656" r:id="rId136"/>
    <p:sldId id="659" r:id="rId137"/>
    <p:sldId id="660" r:id="rId138"/>
    <p:sldId id="661" r:id="rId139"/>
    <p:sldId id="664" r:id="rId140"/>
    <p:sldId id="667" r:id="rId141"/>
    <p:sldId id="668" r:id="rId142"/>
    <p:sldId id="670" r:id="rId143"/>
    <p:sldId id="672" r:id="rId144"/>
    <p:sldId id="673" r:id="rId145"/>
    <p:sldId id="674" r:id="rId146"/>
    <p:sldId id="678" r:id="rId147"/>
    <p:sldId id="332" r:id="rId148"/>
    <p:sldId id="354" r:id="rId149"/>
    <p:sldId id="355" r:id="rId150"/>
    <p:sldId id="356" r:id="rId151"/>
    <p:sldId id="357" r:id="rId152"/>
    <p:sldId id="358" r:id="rId153"/>
    <p:sldId id="359" r:id="rId154"/>
    <p:sldId id="289" r:id="rId155"/>
    <p:sldId id="360" r:id="rId1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 Van der Sloot" initials="BVdS" lastIdx="1" clrIdx="0">
    <p:extLst>
      <p:ext uri="{19B8F6BF-5375-455C-9EA6-DF929625EA0E}">
        <p15:presenceInfo xmlns:p15="http://schemas.microsoft.com/office/powerpoint/2012/main" userId="bd00a646278324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05" autoAdjust="0"/>
    <p:restoredTop sz="94660"/>
  </p:normalViewPr>
  <p:slideViewPr>
    <p:cSldViewPr snapToGrid="0">
      <p:cViewPr varScale="1">
        <p:scale>
          <a:sx n="111" d="100"/>
          <a:sy n="111"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1904F-EDE1-4093-822D-02362DFCDE58}" type="datetimeFigureOut">
              <a:rPr lang="nl-NL" smtClean="0"/>
              <a:t>31-5-2022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2CA80-67E8-4161-8A6F-BFC7C6CCF9DB}" type="slidenum">
              <a:rPr lang="nl-NL" smtClean="0"/>
              <a:t>‹nr.›</a:t>
            </a:fld>
            <a:endParaRPr lang="nl-NL"/>
          </a:p>
        </p:txBody>
      </p:sp>
    </p:spTree>
    <p:extLst>
      <p:ext uri="{BB962C8B-B14F-4D97-AF65-F5344CB8AC3E}">
        <p14:creationId xmlns:p14="http://schemas.microsoft.com/office/powerpoint/2010/main" val="25892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31-5-2022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31-5-2022</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31-5-2022</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observers.france24.com/en/20191008-deepfake-video-former-italian-pm-matteo-renzi-sparks-debate-italy"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52.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55.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61.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66.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7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a:xfrm>
            <a:off x="1154955" y="1447801"/>
            <a:ext cx="9143142" cy="3329580"/>
          </a:xfrm>
        </p:spPr>
        <p:txBody>
          <a:bodyPr/>
          <a:lstStyle/>
          <a:p>
            <a:r>
              <a:rPr lang="nl-NL" sz="6600" dirty="0"/>
              <a:t>Big Data, Horizontale Privacy &amp; </a:t>
            </a:r>
            <a:r>
              <a:rPr lang="nl-NL" sz="6600" dirty="0" err="1"/>
              <a:t>Deepfakes</a:t>
            </a:r>
            <a:br>
              <a:rPr lang="nl-NL" sz="6600" dirty="0"/>
            </a:br>
            <a:r>
              <a:rPr lang="nl-NL" sz="6600" dirty="0"/>
              <a:t>(Masterclass Privacy )</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26E6D-2FEF-4C99-99CA-D7428A921EB5}"/>
              </a:ext>
            </a:extLst>
          </p:cNvPr>
          <p:cNvSpPr>
            <a:spLocks noGrp="1"/>
          </p:cNvSpPr>
          <p:nvPr>
            <p:ph type="title"/>
          </p:nvPr>
        </p:nvSpPr>
        <p:spPr/>
        <p:txBody>
          <a:bodyPr/>
          <a:lstStyle/>
          <a:p>
            <a:r>
              <a:rPr lang="nl-NL" dirty="0"/>
              <a:t>Afbakening &amp; Definitie</a:t>
            </a:r>
          </a:p>
        </p:txBody>
      </p:sp>
      <p:sp>
        <p:nvSpPr>
          <p:cNvPr id="3" name="Tijdelijke aanduiding voor inhoud 2">
            <a:extLst>
              <a:ext uri="{FF2B5EF4-FFF2-40B4-BE49-F238E27FC236}">
                <a16:creationId xmlns:a16="http://schemas.microsoft.com/office/drawing/2014/main" id="{50E46502-CFED-499B-9997-42EB7655A58A}"/>
              </a:ext>
            </a:extLst>
          </p:cNvPr>
          <p:cNvSpPr>
            <a:spLocks noGrp="1"/>
          </p:cNvSpPr>
          <p:nvPr>
            <p:ph idx="1"/>
          </p:nvPr>
        </p:nvSpPr>
        <p:spPr/>
        <p:txBody>
          <a:bodyPr>
            <a:normAutofit lnSpcReduction="10000"/>
          </a:bodyPr>
          <a:lstStyle/>
          <a:p>
            <a:r>
              <a:rPr lang="nl-NL" dirty="0"/>
              <a:t>Definitie </a:t>
            </a:r>
            <a:r>
              <a:rPr lang="nl-NL" dirty="0" err="1"/>
              <a:t>deepfake</a:t>
            </a:r>
            <a:r>
              <a:rPr lang="nl-NL" dirty="0"/>
              <a:t>: </a:t>
            </a: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Beeld, geluid of ander materiaal dat geheel of gedeeltelijk is gefabriceerd of bestaand beeld, geluid of ander materiaal dat is gemanipuleerd met behulp van geavanceerde technische hulpmiddelen en dat niet of nauwelijks van echt te onderscheiden is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dirty="0" err="1"/>
              <a:t>Deepfake</a:t>
            </a:r>
            <a:r>
              <a:rPr lang="nl-NL" dirty="0"/>
              <a:t> als ideaalconcept:</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Type gegevensdrager en daarmee de mate waarin de content bij de gebruiker ‘binnenkomt’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Gebruikte technologie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van manipulatie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manipulatie wezenlijk is</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vraag of de </a:t>
            </a:r>
            <a:r>
              <a:rPr lang="nl-NL"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dirty="0">
                <a:effectLst/>
                <a:latin typeface="Times New Roman" panose="02020603050405020304" pitchFamily="18" charset="0"/>
                <a:ea typeface="Calibri" panose="020F0502020204030204" pitchFamily="34" charset="0"/>
                <a:cs typeface="Times New Roman" panose="02020603050405020304" pitchFamily="18" charset="0"/>
              </a:rPr>
              <a:t> een bestaand of niet bestaand persoon betreft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gebruiker de content voor waar aanneemt</a:t>
            </a:r>
          </a:p>
          <a:p>
            <a:endParaRPr lang="nl-NL" dirty="0"/>
          </a:p>
        </p:txBody>
      </p:sp>
    </p:spTree>
    <p:extLst>
      <p:ext uri="{BB962C8B-B14F-4D97-AF65-F5344CB8AC3E}">
        <p14:creationId xmlns:p14="http://schemas.microsoft.com/office/powerpoint/2010/main" val="21606092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41D5D-0226-4CC0-B0E1-182F9C335457}"/>
              </a:ext>
            </a:extLst>
          </p:cNvPr>
          <p:cNvSpPr>
            <a:spLocks noGrp="1"/>
          </p:cNvSpPr>
          <p:nvPr>
            <p:ph type="title"/>
          </p:nvPr>
        </p:nvSpPr>
        <p:spPr>
          <a:xfrm>
            <a:off x="646111" y="452718"/>
            <a:ext cx="9404723" cy="965021"/>
          </a:xfrm>
        </p:spPr>
        <p:txBody>
          <a:bodyPr/>
          <a:lstStyle/>
          <a:p>
            <a:r>
              <a:rPr lang="nl-NL" dirty="0"/>
              <a:t>Specifieke regelingen</a:t>
            </a:r>
          </a:p>
        </p:txBody>
      </p:sp>
      <p:sp>
        <p:nvSpPr>
          <p:cNvPr id="3" name="Tijdelijke aanduiding voor inhoud 2">
            <a:extLst>
              <a:ext uri="{FF2B5EF4-FFF2-40B4-BE49-F238E27FC236}">
                <a16:creationId xmlns:a16="http://schemas.microsoft.com/office/drawing/2014/main" id="{A6BF0011-C52D-4654-B2C4-7773DD7D3E1E}"/>
              </a:ext>
            </a:extLst>
          </p:cNvPr>
          <p:cNvSpPr>
            <a:spLocks noGrp="1"/>
          </p:cNvSpPr>
          <p:nvPr>
            <p:ph idx="1"/>
          </p:nvPr>
        </p:nvSpPr>
        <p:spPr>
          <a:xfrm>
            <a:off x="680321" y="1417739"/>
            <a:ext cx="9613861" cy="4890464"/>
          </a:xfrm>
        </p:spPr>
        <p:txBody>
          <a:bodyPr>
            <a:normAutofit lnSpcReduction="10000"/>
          </a:bodyPr>
          <a:lstStyle/>
          <a:p>
            <a:r>
              <a:rPr lang="nl-NL" i="1" dirty="0"/>
              <a:t>Artikel 85 </a:t>
            </a:r>
            <a:r>
              <a:rPr lang="nl-NL" b="1" dirty="0"/>
              <a:t>Verwerking en vrijheid van meningsuiting en van informatie</a:t>
            </a:r>
          </a:p>
          <a:p>
            <a:r>
              <a:rPr lang="nl-NL" i="1" dirty="0"/>
              <a:t>Artikel 86 </a:t>
            </a:r>
            <a:r>
              <a:rPr lang="nl-NL" b="1" dirty="0"/>
              <a:t>Verwerking en recht van toegang van het publiek tot officiële documenten </a:t>
            </a:r>
          </a:p>
          <a:p>
            <a:r>
              <a:rPr lang="nl-NL" b="1" dirty="0"/>
              <a:t> </a:t>
            </a:r>
            <a:r>
              <a:rPr lang="nl-NL" i="1" dirty="0"/>
              <a:t>Artikel 87 </a:t>
            </a:r>
            <a:r>
              <a:rPr lang="nl-NL" b="1" dirty="0"/>
              <a:t>Verwerking van het nationaal identificatienummer </a:t>
            </a:r>
          </a:p>
          <a:p>
            <a:r>
              <a:rPr lang="nl-NL" i="1" dirty="0"/>
              <a:t>Artikel 88 </a:t>
            </a:r>
            <a:r>
              <a:rPr lang="nl-NL" b="1" dirty="0"/>
              <a:t>Verwerking in het kader van de arbeidsverhouding </a:t>
            </a:r>
          </a:p>
          <a:p>
            <a:r>
              <a:rPr lang="nl-NL" i="1" dirty="0"/>
              <a:t>Artikel 89 </a:t>
            </a:r>
            <a:r>
              <a:rPr lang="nl-NL" b="1" dirty="0"/>
              <a:t>Waarborgen en afwijkingen in verband met verwerking met het oog op archivering in het algemeen belang, wetenschappelijk of historisch onderzoek of statistische doeleinden </a:t>
            </a:r>
          </a:p>
          <a:p>
            <a:r>
              <a:rPr lang="nl-NL" i="1" dirty="0"/>
              <a:t>Artikel 90 </a:t>
            </a:r>
            <a:r>
              <a:rPr lang="nl-NL" b="1" dirty="0"/>
              <a:t>Geheimhoudingsplicht</a:t>
            </a:r>
          </a:p>
          <a:p>
            <a:r>
              <a:rPr lang="nl-NL" i="1" dirty="0"/>
              <a:t>Artikel 91 </a:t>
            </a:r>
            <a:r>
              <a:rPr lang="nl-NL" b="1" dirty="0"/>
              <a:t>Bestaande gegevensbeschermingsregels van kerken en religieuze verenigingen</a:t>
            </a:r>
          </a:p>
          <a:p>
            <a:r>
              <a:rPr lang="nl-NL" i="1" dirty="0"/>
              <a:t>Artikel 95 </a:t>
            </a:r>
            <a:r>
              <a:rPr lang="nl-NL" b="1" dirty="0"/>
              <a:t>Verhouding tot Richtlijn 2002/58/EG </a:t>
            </a:r>
            <a:br>
              <a:rPr lang="nl-NL" b="1" dirty="0"/>
            </a:br>
            <a:endParaRPr lang="nl-NL" dirty="0"/>
          </a:p>
        </p:txBody>
      </p:sp>
    </p:spTree>
    <p:extLst>
      <p:ext uri="{BB962C8B-B14F-4D97-AF65-F5344CB8AC3E}">
        <p14:creationId xmlns:p14="http://schemas.microsoft.com/office/powerpoint/2010/main" val="36959463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99CB2-48B2-4C04-8F5F-19AFD3126049}"/>
              </a:ext>
            </a:extLst>
          </p:cNvPr>
          <p:cNvSpPr>
            <a:spLocks noGrp="1"/>
          </p:cNvSpPr>
          <p:nvPr>
            <p:ph type="title"/>
          </p:nvPr>
        </p:nvSpPr>
        <p:spPr/>
        <p:txBody>
          <a:bodyPr/>
          <a:lstStyle/>
          <a:p>
            <a:r>
              <a:rPr lang="nl-NL" dirty="0"/>
              <a:t>Algemene beginselen</a:t>
            </a:r>
          </a:p>
        </p:txBody>
      </p:sp>
      <p:sp>
        <p:nvSpPr>
          <p:cNvPr id="3" name="Tijdelijke aanduiding voor inhoud 2">
            <a:extLst>
              <a:ext uri="{FF2B5EF4-FFF2-40B4-BE49-F238E27FC236}">
                <a16:creationId xmlns:a16="http://schemas.microsoft.com/office/drawing/2014/main" id="{1A6D8607-60DF-438E-9E9E-9E48F3366329}"/>
              </a:ext>
            </a:extLst>
          </p:cNvPr>
          <p:cNvSpPr>
            <a:spLocks noGrp="1"/>
          </p:cNvSpPr>
          <p:nvPr>
            <p:ph idx="1"/>
          </p:nvPr>
        </p:nvSpPr>
        <p:spPr>
          <a:xfrm>
            <a:off x="680321" y="2336873"/>
            <a:ext cx="9613861" cy="3975150"/>
          </a:xfrm>
        </p:spPr>
        <p:txBody>
          <a:bodyPr>
            <a:normAutofit fontScale="85000" lnSpcReduction="20000"/>
          </a:bodyPr>
          <a:lstStyle/>
          <a:p>
            <a:r>
              <a:rPr lang="nl-NL" dirty="0"/>
              <a:t>De AVG wordt veelal gezien als invulling van art 8 Handvest. Uiteindelijk is dat het kader dat boven de AVG uitgaat.</a:t>
            </a:r>
          </a:p>
          <a:p>
            <a:r>
              <a:rPr lang="nl-NL" dirty="0"/>
              <a:t>Bij gegevensverwerking moet dus in ieder geval worden voldaan aan het mensenrechten/fundamentele rechten kader:</a:t>
            </a:r>
          </a:p>
          <a:p>
            <a:r>
              <a:rPr lang="nl-NL" dirty="0"/>
              <a:t>1. Noodzakelijk</a:t>
            </a:r>
          </a:p>
          <a:p>
            <a:r>
              <a:rPr lang="nl-NL" dirty="0"/>
              <a:t>2. Proportionaliteit</a:t>
            </a:r>
          </a:p>
          <a:p>
            <a:r>
              <a:rPr lang="nl-NL" dirty="0"/>
              <a:t>3. Subsidiariteit</a:t>
            </a:r>
          </a:p>
          <a:p>
            <a:r>
              <a:rPr lang="nl-NL" dirty="0"/>
              <a:t>4. Effectiviteit</a:t>
            </a:r>
          </a:p>
          <a:p>
            <a:endParaRPr lang="nl-NL" dirty="0"/>
          </a:p>
          <a:p>
            <a:r>
              <a:rPr lang="nl-NL" dirty="0"/>
              <a:t>Onder het EVRM geldt nog het vereiste van</a:t>
            </a:r>
          </a:p>
          <a:p>
            <a:r>
              <a:rPr lang="nl-NL" dirty="0"/>
              <a:t>5. Wettelijke basis</a:t>
            </a:r>
          </a:p>
          <a:p>
            <a:r>
              <a:rPr lang="nl-NL" dirty="0"/>
              <a:t>6. Algemeen belang</a:t>
            </a:r>
          </a:p>
        </p:txBody>
      </p:sp>
    </p:spTree>
    <p:extLst>
      <p:ext uri="{BB962C8B-B14F-4D97-AF65-F5344CB8AC3E}">
        <p14:creationId xmlns:p14="http://schemas.microsoft.com/office/powerpoint/2010/main" val="2646156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77500" lnSpcReduction="20000"/>
          </a:bodyPr>
          <a:lstStyle/>
          <a:p>
            <a:r>
              <a:rPr lang="nl-NL" i="1" dirty="0"/>
              <a:t>Artikel 5 </a:t>
            </a:r>
            <a:r>
              <a:rPr lang="nl-NL" b="1" dirty="0"/>
              <a:t>Beginselen inzake verwerking van persoonsgegevens </a:t>
            </a:r>
            <a:br>
              <a:rPr lang="nl-NL" b="1" dirty="0"/>
            </a:br>
            <a:br>
              <a:rPr lang="nl-NL" b="1" dirty="0"/>
            </a:br>
            <a:r>
              <a:rPr lang="nl-NL" dirty="0"/>
              <a:t>1.Persoonsgegevens moeten: </a:t>
            </a:r>
          </a:p>
          <a:p>
            <a:r>
              <a:rPr lang="nl-NL" dirty="0"/>
              <a:t>a)worden verwerkt op een wijze die ten aanzien van de betrokkene rechtmatig, behoorlijk en transparant is („</a:t>
            </a:r>
            <a:r>
              <a:rPr lang="nl-NL" b="1" dirty="0"/>
              <a:t>rechtmatigheid, behoorlijkheid en transparantie</a:t>
            </a:r>
            <a:r>
              <a:rPr lang="nl-NL" dirty="0"/>
              <a:t>”); </a:t>
            </a:r>
          </a:p>
          <a:p>
            <a:r>
              <a:rPr lang="nl-NL" dirty="0"/>
              <a:t>b) voor welbepaalde, uitdrukkelijk omschreven en gerechtvaardigde doeleinden worden verzameld en mogen vervolgens niet verder op een met die doeleinden onverenigbare wijze worden verwerkt; de verdere verwerking met het oog op archivering in het algemeen belang, wetenschappelijk of historisch onderzoek of statistische doeleinden wordt overeenkomstig artikel 89, lid 1, niet als onverenigbaar met de oorspronkelijke doeleinden beschouwd („</a:t>
            </a:r>
            <a:r>
              <a:rPr lang="nl-NL" b="1" dirty="0"/>
              <a:t>doelbinding</a:t>
            </a:r>
            <a:r>
              <a:rPr lang="nl-NL" dirty="0"/>
              <a:t>”); </a:t>
            </a:r>
          </a:p>
          <a:p>
            <a:r>
              <a:rPr lang="nl-NL" dirty="0"/>
              <a:t>c) toereikend zijn, ter zake dienend en beperkt tot wat noodzakelijk is voor de doeleinden waarvoor zij worden verwerkt („</a:t>
            </a:r>
            <a:r>
              <a:rPr lang="nl-NL" b="1" dirty="0"/>
              <a:t>minimale gegevensverwerking</a:t>
            </a:r>
            <a:r>
              <a:rPr lang="nl-NL" dirty="0"/>
              <a:t>”); </a:t>
            </a:r>
          </a:p>
          <a:p>
            <a:r>
              <a:rPr lang="nl-NL" dirty="0"/>
              <a:t>d)juist zijn en zo nodig worden geactualiseerd; alle redelijke maatregelen moeten worden genomen om de persoonsgegevens die, gelet op de doeleinden waarvoor zij worden verwerkt, onjuist zijn, onverwijld te wissen of te rectificeren („</a:t>
            </a:r>
            <a:r>
              <a:rPr lang="nl-NL" b="1" dirty="0"/>
              <a:t>juisthei</a:t>
            </a:r>
            <a:r>
              <a:rPr lang="nl-NL" dirty="0"/>
              <a:t>d”); </a:t>
            </a:r>
          </a:p>
        </p:txBody>
      </p:sp>
    </p:spTree>
    <p:extLst>
      <p:ext uri="{BB962C8B-B14F-4D97-AF65-F5344CB8AC3E}">
        <p14:creationId xmlns:p14="http://schemas.microsoft.com/office/powerpoint/2010/main" val="7511132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85000" lnSpcReduction="10000"/>
          </a:bodyPr>
          <a:lstStyle/>
          <a:p>
            <a:r>
              <a:rPr lang="nl-NL" dirty="0"/>
              <a:t>e) worden bewaard in een vorm die het mogelijk maakt de betrokkenen niet langer te identificeren dan voor de doeleinden waarvoor de persoonsgegevens worden verwerkt noodzakelijk is; persoonsgegevens mogen voor langere perioden worden opgeslagen voor zover de persoonsgegevens louter met het oog op archivering in het algemeen belang, wetenschappelijk of historisch onderzoek of statistische doeleinden worden verwerkt overeenkomstig artikel 89, lid 1, mits de bij deze verordening vereiste passende technische en organisatorische maatregelen worden getroffen om de rechten en vrijheden van de betrokkene te beschermen („</a:t>
            </a:r>
            <a:r>
              <a:rPr lang="nl-NL" b="1" dirty="0"/>
              <a:t>opslagbeperking</a:t>
            </a:r>
            <a:r>
              <a:rPr lang="nl-NL" dirty="0"/>
              <a:t>”); </a:t>
            </a:r>
          </a:p>
          <a:p>
            <a:r>
              <a:rPr lang="nl-NL" dirty="0"/>
              <a:t>f) door het nemen van passende technische of organisatorische maatregelen op een dusdanige manier worden verwerkt dat een passende beveiliging ervan gewaarborgd is, en dat zij onder meer beschermd zijn tegen ongeoorloofde of onrechtmatige verwerking en tegen onopzettelijk verlies, vernietiging of beschadiging („</a:t>
            </a:r>
            <a:r>
              <a:rPr lang="nl-NL" b="1" dirty="0"/>
              <a:t>integriteit en vertrouwelijkheid</a:t>
            </a:r>
            <a:r>
              <a:rPr lang="nl-NL" dirty="0"/>
              <a:t>”). </a:t>
            </a:r>
          </a:p>
          <a:p>
            <a:r>
              <a:rPr lang="nl-NL" dirty="0"/>
              <a:t>2.De verwerkingsverantwoordelijke is verantwoordelijk voor de naleving van lid 1 en kan deze aantonen („</a:t>
            </a:r>
            <a:r>
              <a:rPr lang="nl-NL" b="1" dirty="0"/>
              <a:t>verantwoordingsplicht</a:t>
            </a:r>
            <a:r>
              <a:rPr lang="nl-NL" dirty="0"/>
              <a:t>”). </a:t>
            </a:r>
          </a:p>
        </p:txBody>
      </p:sp>
    </p:spTree>
    <p:extLst>
      <p:ext uri="{BB962C8B-B14F-4D97-AF65-F5344CB8AC3E}">
        <p14:creationId xmlns:p14="http://schemas.microsoft.com/office/powerpoint/2010/main" val="14114258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90BF5-EABE-4804-9B90-DAB047F2A945}"/>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B6DC0B7-470C-4BEF-946C-73E9A65EFC2B}"/>
              </a:ext>
            </a:extLst>
          </p:cNvPr>
          <p:cNvSpPr>
            <a:spLocks noGrp="1"/>
          </p:cNvSpPr>
          <p:nvPr>
            <p:ph idx="1"/>
          </p:nvPr>
        </p:nvSpPr>
        <p:spPr>
          <a:xfrm>
            <a:off x="680321" y="1853248"/>
            <a:ext cx="9613861" cy="4582275"/>
          </a:xfrm>
        </p:spPr>
        <p:txBody>
          <a:bodyPr>
            <a:normAutofit fontScale="70000" lnSpcReduction="20000"/>
          </a:bodyPr>
          <a:lstStyle/>
          <a:p>
            <a:r>
              <a:rPr lang="nl-NL" i="1" dirty="0"/>
              <a:t>Artikel 6 </a:t>
            </a:r>
            <a:r>
              <a:rPr lang="nl-NL" b="1" dirty="0"/>
              <a:t>Rechtmatigheid van de verwerking </a:t>
            </a:r>
          </a:p>
          <a:p>
            <a:r>
              <a:rPr lang="nl-NL" dirty="0"/>
              <a:t>1.De verwerking is alleen rechtmatig indien en voor zover aan ten minste een van de onderstaande voorwaarden is voldaan: </a:t>
            </a:r>
          </a:p>
          <a:p>
            <a:r>
              <a:rPr lang="nl-NL" dirty="0"/>
              <a:t>a) de betrokkene heeft toestemming gegeven voor de verwerking van zijn persoonsgegevens voor een of meer specifieke doeleinden; </a:t>
            </a:r>
          </a:p>
          <a:p>
            <a:r>
              <a:rPr lang="nl-NL" dirty="0"/>
              <a:t>b) de verwerking is noodzakelijk voor de uitvoering van een overeenkomst waarbij de betrokkene partij is, of om op verzoek van de betrokkene vóór de sluiting van een overeenkomst maatregelen te nemen; </a:t>
            </a:r>
          </a:p>
          <a:p>
            <a:r>
              <a:rPr lang="nl-NL" dirty="0"/>
              <a:t>c) de verwerking is noodzakelijk om te voldoen aan een wettelijke verplichting die op de verwerkingsverantwoordelijke rust; </a:t>
            </a:r>
          </a:p>
          <a:p>
            <a:r>
              <a:rPr lang="nl-NL" dirty="0"/>
              <a:t>d) de verwerking is noodzakelijk om de vitale belangen van de betrokkene of van een andere natuurlijke persoon te beschermen; </a:t>
            </a:r>
          </a:p>
          <a:p>
            <a:r>
              <a:rPr lang="nl-NL" dirty="0"/>
              <a:t>e) de verwerking is noodzakelijk voor de vervulling van een taak van algemeen belang of van een taak in het kader van de uitoefening van het openbaar gezag dat aan de verwerkingsverantwoordelijke is opgedragen; </a:t>
            </a:r>
          </a:p>
          <a:p>
            <a:r>
              <a:rPr lang="nl-NL" dirty="0"/>
              <a:t>f) de verwerking is noodzakelijk voor de behartiging van de gerechtvaardigde belangen van de verwerkingsverantwoordelijke of van een derde, behalve wanneer de belangen of de grondrechten en de fundamentele vrijheden van de betrokkene die tot bescherming van persoonsgegevens nopen, zwaarder wegen dan die belangen, met name wanneer de betrokkene een kind is. </a:t>
            </a:r>
            <a:br>
              <a:rPr lang="nl-NL" dirty="0"/>
            </a:br>
            <a:br>
              <a:rPr lang="nl-NL" dirty="0"/>
            </a:br>
            <a:r>
              <a:rPr lang="nl-NL" dirty="0"/>
              <a:t>De eerste alinea, punt f), geldt niet voor de verwerking door overheidsinstanties in het kader van de uitoefening van hun taken. </a:t>
            </a:r>
          </a:p>
        </p:txBody>
      </p:sp>
    </p:spTree>
    <p:extLst>
      <p:ext uri="{BB962C8B-B14F-4D97-AF65-F5344CB8AC3E}">
        <p14:creationId xmlns:p14="http://schemas.microsoft.com/office/powerpoint/2010/main" val="4088602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A04E-E8F8-4B7D-AD11-45DCF1DB9E07}"/>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71BCFB6-A287-4648-91CB-3465157A6DCD}"/>
              </a:ext>
            </a:extLst>
          </p:cNvPr>
          <p:cNvSpPr>
            <a:spLocks noGrp="1"/>
          </p:cNvSpPr>
          <p:nvPr>
            <p:ph idx="1"/>
          </p:nvPr>
        </p:nvSpPr>
        <p:spPr>
          <a:xfrm>
            <a:off x="680321" y="1652632"/>
            <a:ext cx="9613861" cy="4725020"/>
          </a:xfrm>
        </p:spPr>
        <p:txBody>
          <a:bodyPr>
            <a:normAutofit fontScale="77500" lnSpcReduction="20000"/>
          </a:bodyPr>
          <a:lstStyle/>
          <a:p>
            <a:r>
              <a:rPr lang="nl-NL" i="1" dirty="0"/>
              <a:t>Artikel 7 </a:t>
            </a:r>
            <a:r>
              <a:rPr lang="nl-NL" b="1" dirty="0"/>
              <a:t>Voorwaarden voor toestemming </a:t>
            </a:r>
          </a:p>
          <a:p>
            <a:r>
              <a:rPr lang="nl-NL" dirty="0"/>
              <a:t>1.Wanneer de verwerking berust op toestemming, moet de </a:t>
            </a:r>
            <a:r>
              <a:rPr lang="nl-NL" b="1" dirty="0"/>
              <a:t>verwerkingsverantwoordelijke kunnen aantonen </a:t>
            </a:r>
            <a:r>
              <a:rPr lang="nl-NL" dirty="0"/>
              <a:t>dat de betrokkene toestemming heeft gegeven voor de verwerking van zijn persoonsgegevens. </a:t>
            </a:r>
          </a:p>
          <a:p>
            <a:r>
              <a:rPr lang="nl-NL" dirty="0"/>
              <a:t>2.Indien de betrokkene toestemming geeft in het kader van een schriftelijke verklaring die ook op andere aangelegenheden betrekking heeft, wordt het verzoek om toestemming in een </a:t>
            </a:r>
            <a:r>
              <a:rPr lang="nl-NL" b="1" dirty="0"/>
              <a:t>begrijpelijke en gemakkelijk toegankelijke </a:t>
            </a:r>
            <a:r>
              <a:rPr lang="nl-NL" dirty="0"/>
              <a:t>vorm en in duidelijke en eenvoudige taal zodanig gepresenteerd dat een duidelijk onderscheid kan worden gemaakt met de andere aangelegenheden. Wanneer een gedeelte van een dergelijke verklaring een inbreuk vormt op deze verordening, is dit gedeelte niet bindend. </a:t>
            </a:r>
          </a:p>
          <a:p>
            <a:r>
              <a:rPr lang="nl-NL" dirty="0"/>
              <a:t>3.De betrokkene heeft het recht zijn </a:t>
            </a:r>
            <a:r>
              <a:rPr lang="nl-NL" b="1" dirty="0"/>
              <a:t>toestemming te allen tijde in te trekken</a:t>
            </a:r>
            <a:r>
              <a:rPr lang="nl-NL" dirty="0"/>
              <a:t>. Het intrekken van de toestemming laat de rechtmatigheid van de verwerking op basis van de toestemming vóór de intrekking daarvan, onverlet. Alvorens de betrokkene zijn toestemming geeft, wordt hij daarvan in kennis gesteld. Het intrekken van de toestemming is even eenvoudig als het geven ervan. </a:t>
            </a:r>
          </a:p>
          <a:p>
            <a:r>
              <a:rPr lang="nl-NL" dirty="0"/>
              <a:t>4.Bij de beoordeling van de vraag of de toestemming vrijelijk kan worden gegeven, wordt onder meer ten sterkste rekening gehouden met de vraag of voor de uitvoering van een overeenkomst, met inbegrip van een dienstenovereenkomst, </a:t>
            </a:r>
            <a:r>
              <a:rPr lang="nl-NL" b="1" dirty="0"/>
              <a:t>toestemming vereist is voor een verwerking van persoonsgegevens die niet noodzakelijk is voor de uitvoering van die overeenkomst. </a:t>
            </a:r>
          </a:p>
        </p:txBody>
      </p:sp>
    </p:spTree>
    <p:extLst>
      <p:ext uri="{BB962C8B-B14F-4D97-AF65-F5344CB8AC3E}">
        <p14:creationId xmlns:p14="http://schemas.microsoft.com/office/powerpoint/2010/main" val="24538929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598BB-AC6A-4E67-8185-B9A823E301B8}"/>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17C5079B-2FB2-425B-8EC6-D44DF265B412}"/>
              </a:ext>
            </a:extLst>
          </p:cNvPr>
          <p:cNvSpPr>
            <a:spLocks noGrp="1"/>
          </p:cNvSpPr>
          <p:nvPr>
            <p:ph idx="1"/>
          </p:nvPr>
        </p:nvSpPr>
        <p:spPr>
          <a:xfrm>
            <a:off x="1103312" y="1778466"/>
            <a:ext cx="8946541" cy="4469933"/>
          </a:xfrm>
        </p:spPr>
        <p:txBody>
          <a:bodyPr>
            <a:normAutofit fontScale="85000" lnSpcReduction="20000"/>
          </a:bodyPr>
          <a:lstStyle/>
          <a:p>
            <a:r>
              <a:rPr lang="nl-NL" i="1" dirty="0"/>
              <a:t>Artikel 8 </a:t>
            </a:r>
            <a:r>
              <a:rPr lang="nl-NL" b="1" dirty="0"/>
              <a:t>Voorwaarden voor de toestemming van kinderen met betrekking tot diensten van de informatiemaatschappij </a:t>
            </a:r>
          </a:p>
          <a:p>
            <a:r>
              <a:rPr lang="nl-NL" dirty="0"/>
              <a:t>1.Wanneer artikel 6, lid 1, punt a), van toepassing is in verband met een rechtstreeks aanbod van diensten van de informatiemaatschappij aan een kind, is de verwerking van persoonsgegevens van een kind rechtmatig wanneer het kind ten minste 16 jaar is. Wanneer het kind jonger is dan 16 jaar is zulke verwerking slechts rechtmatig indien en voor zover de toestemming of machtiging tot toestemming in dit verband wordt verleend door de persoon die de ouderlijke verantwoordelijkheid voor het kind draagt. De lidstaten kunnen dienaangaande bij wet voorzien in een lagere leeftijd, op voorwaarde dat die leeftijd niet onder 13 jaar ligt. </a:t>
            </a:r>
          </a:p>
          <a:p>
            <a:r>
              <a:rPr lang="nl-NL" dirty="0"/>
              <a:t>2.Met inachtneming van de beschikbare technologie doet de verwerkingsverantwoordelijke redelijke inspanningen om in dergelijke gevallen te controleren of de persoon die de ouderlijke verantwoordelijkheid voor het kind draagt, toestemming heeft gegeven of machtiging tot toestemming heeft verleend. </a:t>
            </a:r>
          </a:p>
          <a:p>
            <a:r>
              <a:rPr lang="nl-NL" dirty="0"/>
              <a:t>3.Lid 1 laat het algemene overeenkomstenrecht van de lidstaten, zoals de regels inzake de geldigheid, de totstandkoming of de gevolgen van overeenkomsten ten opzichte van kinderen, onverlet. </a:t>
            </a:r>
          </a:p>
        </p:txBody>
      </p:sp>
    </p:spTree>
    <p:extLst>
      <p:ext uri="{BB962C8B-B14F-4D97-AF65-F5344CB8AC3E}">
        <p14:creationId xmlns:p14="http://schemas.microsoft.com/office/powerpoint/2010/main" val="1305273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42D5D-102E-40FF-9175-AEAD5E63EB82}"/>
              </a:ext>
            </a:extLst>
          </p:cNvPr>
          <p:cNvSpPr>
            <a:spLocks noGrp="1"/>
          </p:cNvSpPr>
          <p:nvPr>
            <p:ph type="title"/>
          </p:nvPr>
        </p:nvSpPr>
        <p:spPr/>
        <p:txBody>
          <a:bodyPr/>
          <a:lstStyle/>
          <a:p>
            <a:r>
              <a:rPr lang="nl-NL" dirty="0"/>
              <a:t>Legitieme verwerkingsgrond bijzondere persoonsgegevens</a:t>
            </a:r>
          </a:p>
        </p:txBody>
      </p:sp>
      <p:sp>
        <p:nvSpPr>
          <p:cNvPr id="3" name="Tijdelijke aanduiding voor inhoud 2">
            <a:extLst>
              <a:ext uri="{FF2B5EF4-FFF2-40B4-BE49-F238E27FC236}">
                <a16:creationId xmlns:a16="http://schemas.microsoft.com/office/drawing/2014/main" id="{F42FDF46-ACCB-4467-8F8C-359334279F90}"/>
              </a:ext>
            </a:extLst>
          </p:cNvPr>
          <p:cNvSpPr>
            <a:spLocks noGrp="1"/>
          </p:cNvSpPr>
          <p:nvPr>
            <p:ph idx="1"/>
          </p:nvPr>
        </p:nvSpPr>
        <p:spPr/>
        <p:txBody>
          <a:bodyPr/>
          <a:lstStyle/>
          <a:p>
            <a:r>
              <a:rPr lang="nl-NL" i="1" dirty="0"/>
              <a:t>Artikel 9 </a:t>
            </a:r>
            <a:r>
              <a:rPr lang="nl-NL" b="1" dirty="0"/>
              <a:t>Verwerking van bijzondere categorieën van persoonsgegevens </a:t>
            </a:r>
          </a:p>
          <a:p>
            <a:r>
              <a:rPr lang="nl-NL" dirty="0"/>
              <a:t>1.Verwerking van persoonsgegevens waaruit ras of etnische afkomst, politieke opvattingen, religieuze of levensbeschouwelijke overtuigingen, of het lidmaatschap van een vakbond blijken, en verwerking van genetische gegevens, biometrische gegevens met het oog op de unieke identificatie van een persoon, of gegevens over gezondheid, of gegevens met betrekking tot iemands seksueel gedrag of seksuele gerichtheid zijn verboden. </a:t>
            </a:r>
          </a:p>
        </p:txBody>
      </p:sp>
    </p:spTree>
    <p:extLst>
      <p:ext uri="{BB962C8B-B14F-4D97-AF65-F5344CB8AC3E}">
        <p14:creationId xmlns:p14="http://schemas.microsoft.com/office/powerpoint/2010/main" val="13665704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2336872"/>
            <a:ext cx="9613861" cy="4055049"/>
          </a:xfrm>
        </p:spPr>
        <p:txBody>
          <a:bodyPr>
            <a:normAutofit fontScale="92500" lnSpcReduction="20000"/>
          </a:bodyPr>
          <a:lstStyle/>
          <a:p>
            <a:r>
              <a:rPr lang="nl-NL" dirty="0"/>
              <a:t>2.Lid 1 is niet van toepassing wanneer aan een van de onderstaande voorwaarden is voldaan: </a:t>
            </a:r>
          </a:p>
          <a:p>
            <a:r>
              <a:rPr lang="nl-NL" dirty="0"/>
              <a:t>a) de betrokkene heeft uitdrukkelijke toestemming gegeven ….</a:t>
            </a:r>
          </a:p>
          <a:p>
            <a:r>
              <a:rPr lang="nl-NL" dirty="0"/>
              <a:t>b) de verwerking is noodzakelijk met het oog op de uitvoering van verplichtingen en de uitoefening van specifieke rechten van de verwerkingsverantwoordelijke of de betrokkene op het gebied van het arbeidsrecht en het </a:t>
            </a:r>
            <a:r>
              <a:rPr lang="nl-NL" dirty="0" err="1"/>
              <a:t>socialezekerheids</a:t>
            </a:r>
            <a:r>
              <a:rPr lang="nl-NL" dirty="0"/>
              <a:t>- en </a:t>
            </a:r>
            <a:r>
              <a:rPr lang="nl-NL" dirty="0" err="1"/>
              <a:t>socialebeschermingsrecht</a:t>
            </a:r>
            <a:r>
              <a:rPr lang="nl-NL" dirty="0"/>
              <a:t> ….</a:t>
            </a:r>
          </a:p>
          <a:p>
            <a:r>
              <a:rPr lang="nl-NL" dirty="0"/>
              <a:t>c) de verwerking is noodzakelijk ter bescherming van de vitale belangen van de betrokkene ….</a:t>
            </a:r>
          </a:p>
          <a:p>
            <a:r>
              <a:rPr lang="nl-NL" dirty="0"/>
              <a:t>d) de verwerking wordt verricht door een stichting, een vereniging of een andere instantie zonder winstoogmerk die op politiek, levensbeschouwelijk, godsdienstig of vakbondsgebied werkzaam is ….</a:t>
            </a:r>
          </a:p>
          <a:p>
            <a:r>
              <a:rPr lang="nl-NL" dirty="0"/>
              <a:t>e) de verwerking heeft betrekking op persoonsgegevens die kennelijk door de betrokkene openbaar zijn gemaakt; </a:t>
            </a:r>
          </a:p>
        </p:txBody>
      </p:sp>
    </p:spTree>
    <p:extLst>
      <p:ext uri="{BB962C8B-B14F-4D97-AF65-F5344CB8AC3E}">
        <p14:creationId xmlns:p14="http://schemas.microsoft.com/office/powerpoint/2010/main" val="20214901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1988598"/>
            <a:ext cx="9613861" cy="4767310"/>
          </a:xfrm>
        </p:spPr>
        <p:txBody>
          <a:bodyPr>
            <a:normAutofit/>
          </a:bodyPr>
          <a:lstStyle/>
          <a:p>
            <a:r>
              <a:rPr lang="nl-NL" dirty="0"/>
              <a:t>f) de verwerking is noodzakelijk voor de instelling, uitoefening of onderbouwing van een rechtsvordering …</a:t>
            </a:r>
          </a:p>
          <a:p>
            <a:r>
              <a:rPr lang="nl-NL" dirty="0"/>
              <a:t>g) de verwerking is noodzakelijk om redenen van zwaarwegend algemeen belang …..</a:t>
            </a:r>
          </a:p>
          <a:p>
            <a:r>
              <a:rPr lang="nl-NL" dirty="0"/>
              <a:t>h) de verwerking is noodzakelijk voor doeleinden van preventieve of arbeidsgeneeskunde, voor de beoordeling van de arbeidsgeschiktheid van de werknemer, medische diagnosen ….</a:t>
            </a:r>
          </a:p>
          <a:p>
            <a:r>
              <a:rPr lang="nl-NL" dirty="0"/>
              <a:t>i) de verwerking is noodzakelijk om redenen van algemeen belang op het gebied van de volksgezondheid ……</a:t>
            </a:r>
          </a:p>
          <a:p>
            <a:r>
              <a:rPr lang="nl-NL" dirty="0"/>
              <a:t>j) de verwerking is noodzakelijk met het oog op archivering in het algemeen belang, wetenschappelijk of historisch onderzoek of statistische doeleinden ….</a:t>
            </a:r>
          </a:p>
          <a:p>
            <a:endParaRPr lang="en-US" dirty="0"/>
          </a:p>
          <a:p>
            <a:endParaRPr lang="en-US" dirty="0"/>
          </a:p>
        </p:txBody>
      </p:sp>
    </p:spTree>
    <p:extLst>
      <p:ext uri="{BB962C8B-B14F-4D97-AF65-F5344CB8AC3E}">
        <p14:creationId xmlns:p14="http://schemas.microsoft.com/office/powerpoint/2010/main" val="29261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Afbeelding 7" descr="why mask blurry · Issue #892 · iperov/DeepFaceLab · GitHub">
            <a:extLst>
              <a:ext uri="{FF2B5EF4-FFF2-40B4-BE49-F238E27FC236}">
                <a16:creationId xmlns:a16="http://schemas.microsoft.com/office/drawing/2014/main" id="{62958598-EABE-4FB6-A493-06AABD0E6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75" y="121821"/>
            <a:ext cx="3672475" cy="3623509"/>
          </a:xfrm>
          <a:prstGeom prst="rect">
            <a:avLst/>
          </a:prstGeom>
          <a:noFill/>
          <a:extLst>
            <a:ext uri="{909E8E84-426E-40DD-AFC4-6F175D3DCCD1}">
              <a14:hiddenFill xmlns:a14="http://schemas.microsoft.com/office/drawing/2010/main">
                <a:solidFill>
                  <a:srgbClr val="FFFFFF"/>
                </a:solidFill>
              </a14:hiddenFill>
            </a:ext>
          </a:extLst>
        </p:spPr>
      </p:pic>
      <p:pic>
        <p:nvPicPr>
          <p:cNvPr id="7171" name="Afbeelding 8" descr="LEGACY] [GUIDE] - DeepFaceLab 1.0 Guide">
            <a:extLst>
              <a:ext uri="{FF2B5EF4-FFF2-40B4-BE49-F238E27FC236}">
                <a16:creationId xmlns:a16="http://schemas.microsoft.com/office/drawing/2014/main" id="{1BBC105E-5F2A-4312-9330-5110AEB7E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483" y="56357"/>
            <a:ext cx="3786312" cy="3588726"/>
          </a:xfrm>
          <a:prstGeom prst="rect">
            <a:avLst/>
          </a:prstGeom>
          <a:noFill/>
          <a:extLst>
            <a:ext uri="{909E8E84-426E-40DD-AFC4-6F175D3DCCD1}">
              <a14:hiddenFill xmlns:a14="http://schemas.microsoft.com/office/drawing/2010/main">
                <a:solidFill>
                  <a:srgbClr val="FFFFFF"/>
                </a:solidFill>
              </a14:hiddenFill>
            </a:ext>
          </a:extLst>
        </p:spPr>
      </p:pic>
      <p:pic>
        <p:nvPicPr>
          <p:cNvPr id="7170" name="Afbeelding 10" descr="Deepfakes Are Getting Better. But They're Still Easy to Spot | WIRED">
            <a:extLst>
              <a:ext uri="{FF2B5EF4-FFF2-40B4-BE49-F238E27FC236}">
                <a16:creationId xmlns:a16="http://schemas.microsoft.com/office/drawing/2014/main" id="{8F4637E2-FC93-43BF-B5D1-4D01E8365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34" y="3817293"/>
            <a:ext cx="5595279" cy="2984350"/>
          </a:xfrm>
          <a:prstGeom prst="rect">
            <a:avLst/>
          </a:prstGeom>
          <a:noFill/>
          <a:extLst>
            <a:ext uri="{909E8E84-426E-40DD-AFC4-6F175D3DCCD1}">
              <a14:hiddenFill xmlns:a14="http://schemas.microsoft.com/office/drawing/2010/main">
                <a:solidFill>
                  <a:srgbClr val="FFFFFF"/>
                </a:solidFill>
              </a14:hiddenFill>
            </a:ext>
          </a:extLst>
        </p:spPr>
      </p:pic>
      <p:pic>
        <p:nvPicPr>
          <p:cNvPr id="7169" name="Afbeelding 11" descr="Mr Bean And President Trump's Deepfake Video Will Leave You ROFL!">
            <a:extLst>
              <a:ext uri="{FF2B5EF4-FFF2-40B4-BE49-F238E27FC236}">
                <a16:creationId xmlns:a16="http://schemas.microsoft.com/office/drawing/2014/main" id="{28D29D8A-CED3-4D8F-9E69-F1EB4107A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087" y="3817293"/>
            <a:ext cx="3786312" cy="2984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A9903A39-16B9-422D-AFD2-9BF9B69EFA0B}"/>
              </a:ext>
            </a:extLst>
          </p:cNvPr>
          <p:cNvSpPr>
            <a:spLocks noChangeArrowheads="1"/>
          </p:cNvSpPr>
          <p:nvPr/>
        </p:nvSpPr>
        <p:spPr bwMode="auto">
          <a:xfrm>
            <a:off x="316045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Rectangle 6">
            <a:extLst>
              <a:ext uri="{FF2B5EF4-FFF2-40B4-BE49-F238E27FC236}">
                <a16:creationId xmlns:a16="http://schemas.microsoft.com/office/drawing/2014/main" id="{7F55074B-3003-4C01-9A18-D55450B100FA}"/>
              </a:ext>
            </a:extLst>
          </p:cNvPr>
          <p:cNvSpPr>
            <a:spLocks noChangeArrowheads="1"/>
          </p:cNvSpPr>
          <p:nvPr/>
        </p:nvSpPr>
        <p:spPr bwMode="auto">
          <a:xfrm>
            <a:off x="3160450" y="626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nl-NL" altLang="nl-NL"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5E0BDE38-A9B2-4F07-BF0D-D4B2507FD0C9}"/>
              </a:ext>
            </a:extLst>
          </p:cNvPr>
          <p:cNvSpPr>
            <a:spLocks noChangeArrowheads="1"/>
          </p:cNvSpPr>
          <p:nvPr/>
        </p:nvSpPr>
        <p:spPr bwMode="auto">
          <a:xfrm>
            <a:off x="3160450" y="10601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30174500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normAutofit fontScale="92500" lnSpcReduction="10000"/>
          </a:bodyPr>
          <a:lstStyle/>
          <a:p>
            <a:r>
              <a:rPr lang="nl-NL" i="1" dirty="0"/>
              <a:t>HOOFDSTUK V </a:t>
            </a:r>
            <a:r>
              <a:rPr lang="nl-NL" b="1" i="1" dirty="0"/>
              <a:t>Doorgiften van persoonsgegevens aan derde landen of internationale organisaties </a:t>
            </a:r>
          </a:p>
          <a:p>
            <a:r>
              <a:rPr lang="nl-NL" i="1" dirty="0"/>
              <a:t>Artikel 44 </a:t>
            </a:r>
            <a:r>
              <a:rPr lang="nl-NL" b="1" dirty="0"/>
              <a:t>Algemeen beginsel inzake doorgiften </a:t>
            </a:r>
          </a:p>
          <a:p>
            <a:r>
              <a:rPr lang="nl-NL" dirty="0"/>
              <a:t>Persoonsgegevens die worden verwerkt of die zijn bestemd om na doorgifte aan een derde land of een internationale organisatie te worden verwerkt, mogen slechts worden doorgegeven indien, onverminderd de overige bepalingen van deze verordening, de verwerkingsverantwoordelijke en de verwerker aan de in dit hoofdstuk neergelegde voorwaarden hebben voldaan; dit geldt ook voor verdere doorgiften van persoonsgegevens vanuit het derde land of een internationale organisatie aan een ander derde land of een andere internationale organisatie. Alle bepalingen van dit hoofdstuk worden toegepast opdat het door deze verordening voor natuurlijke personen gewaarborgde beschermingsniveau niet wordt ondermijnd. </a:t>
            </a:r>
          </a:p>
        </p:txBody>
      </p:sp>
    </p:spTree>
    <p:extLst>
      <p:ext uri="{BB962C8B-B14F-4D97-AF65-F5344CB8AC3E}">
        <p14:creationId xmlns:p14="http://schemas.microsoft.com/office/powerpoint/2010/main" val="26359425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lstStyle/>
          <a:p>
            <a:r>
              <a:rPr lang="nl-NL" dirty="0"/>
              <a:t>1. Adequaatheidsbesluit</a:t>
            </a:r>
          </a:p>
          <a:p>
            <a:r>
              <a:rPr lang="nl-NL" dirty="0"/>
              <a:t>2. Passende waarborgen</a:t>
            </a:r>
          </a:p>
          <a:p>
            <a:r>
              <a:rPr lang="nl-NL" dirty="0"/>
              <a:t>3. Uitzonderingen</a:t>
            </a:r>
          </a:p>
        </p:txBody>
      </p:sp>
    </p:spTree>
    <p:extLst>
      <p:ext uri="{BB962C8B-B14F-4D97-AF65-F5344CB8AC3E}">
        <p14:creationId xmlns:p14="http://schemas.microsoft.com/office/powerpoint/2010/main" val="14061914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a:xfrm>
            <a:off x="680321" y="2171772"/>
            <a:ext cx="9613861" cy="4356028"/>
          </a:xfrm>
        </p:spPr>
        <p:txBody>
          <a:bodyPr>
            <a:normAutofit fontScale="70000" lnSpcReduction="20000"/>
          </a:bodyPr>
          <a:lstStyle/>
          <a:p>
            <a:pPr lvl="0"/>
            <a:r>
              <a:rPr lang="nl-NL" b="1" dirty="0"/>
              <a:t>Andorra</a:t>
            </a:r>
            <a:endParaRPr lang="nl-NL" dirty="0"/>
          </a:p>
          <a:p>
            <a:pPr lvl="0"/>
            <a:r>
              <a:rPr lang="nl-NL" b="1" dirty="0"/>
              <a:t>Argentinië</a:t>
            </a:r>
            <a:endParaRPr lang="nl-NL" dirty="0"/>
          </a:p>
          <a:p>
            <a:pPr lvl="0"/>
            <a:r>
              <a:rPr lang="nl-NL" b="1" dirty="0"/>
              <a:t>Canada (voor het delen van informatie in de commerciële sector)</a:t>
            </a:r>
            <a:endParaRPr lang="nl-NL" dirty="0"/>
          </a:p>
          <a:p>
            <a:pPr lvl="0"/>
            <a:r>
              <a:rPr lang="nl-NL" b="1" dirty="0"/>
              <a:t>Faeröer Eilanden</a:t>
            </a:r>
            <a:endParaRPr lang="nl-NL" dirty="0"/>
          </a:p>
          <a:p>
            <a:pPr lvl="0"/>
            <a:r>
              <a:rPr lang="nl-NL" b="1" dirty="0"/>
              <a:t>Guernsey</a:t>
            </a:r>
            <a:endParaRPr lang="nl-NL" dirty="0"/>
          </a:p>
          <a:p>
            <a:pPr lvl="0"/>
            <a:r>
              <a:rPr lang="nl-NL" b="1" dirty="0"/>
              <a:t>Israël</a:t>
            </a:r>
            <a:endParaRPr lang="nl-NL" dirty="0"/>
          </a:p>
          <a:p>
            <a:pPr lvl="0"/>
            <a:r>
              <a:rPr lang="nl-NL" b="1" dirty="0" err="1"/>
              <a:t>Isle</a:t>
            </a:r>
            <a:r>
              <a:rPr lang="nl-NL" b="1" dirty="0"/>
              <a:t> of Man</a:t>
            </a:r>
            <a:endParaRPr lang="nl-NL" dirty="0"/>
          </a:p>
          <a:p>
            <a:pPr lvl="0"/>
            <a:r>
              <a:rPr lang="nl-NL" b="1" dirty="0"/>
              <a:t>Jersey</a:t>
            </a:r>
            <a:endParaRPr lang="nl-NL" dirty="0"/>
          </a:p>
          <a:p>
            <a:pPr lvl="0"/>
            <a:r>
              <a:rPr lang="nl-NL" b="1" dirty="0"/>
              <a:t>Nieuw Zeeland</a:t>
            </a:r>
            <a:endParaRPr lang="nl-NL" dirty="0"/>
          </a:p>
          <a:p>
            <a:pPr lvl="0"/>
            <a:r>
              <a:rPr lang="nl-NL" b="1" dirty="0"/>
              <a:t>Zwitserland</a:t>
            </a:r>
            <a:endParaRPr lang="nl-NL" dirty="0"/>
          </a:p>
          <a:p>
            <a:pPr lvl="0"/>
            <a:r>
              <a:rPr lang="nl-NL" b="1" dirty="0"/>
              <a:t>Uruguay</a:t>
            </a:r>
            <a:endParaRPr lang="nl-NL" dirty="0"/>
          </a:p>
          <a:p>
            <a:r>
              <a:rPr lang="nl-NL" dirty="0"/>
              <a:t>Daarnaast zijn er specifieke afspraken over het delen van persoonsgegevens tussen landen in de strijd tegen georganiseerde misdaad en terrorisme. </a:t>
            </a:r>
          </a:p>
          <a:p>
            <a:r>
              <a:rPr lang="nl-NL" dirty="0"/>
              <a:t>Daarbij geldt dat voor Canada gegevens mogen worden doorgevoerd binnen de commerciële sector en is er een speciale regeling voor het delen van persoonsgegevens binnen de private sector met de Verenigde Staten van Amerika. </a:t>
            </a:r>
          </a:p>
        </p:txBody>
      </p:sp>
    </p:spTree>
    <p:extLst>
      <p:ext uri="{BB962C8B-B14F-4D97-AF65-F5344CB8AC3E}">
        <p14:creationId xmlns:p14="http://schemas.microsoft.com/office/powerpoint/2010/main" val="23968996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630E-6E79-49D6-9965-115C8FDEC77B}"/>
              </a:ext>
            </a:extLst>
          </p:cNvPr>
          <p:cNvSpPr>
            <a:spLocks noGrp="1"/>
          </p:cNvSpPr>
          <p:nvPr>
            <p:ph type="title"/>
          </p:nvPr>
        </p:nvSpPr>
        <p:spPr/>
        <p:txBody>
          <a:bodyPr/>
          <a:lstStyle/>
          <a:p>
            <a:r>
              <a:rPr lang="nl-NL" dirty="0"/>
              <a:t>Plichten</a:t>
            </a:r>
          </a:p>
        </p:txBody>
      </p:sp>
      <p:sp>
        <p:nvSpPr>
          <p:cNvPr id="3" name="Tijdelijke aanduiding voor inhoud 2">
            <a:extLst>
              <a:ext uri="{FF2B5EF4-FFF2-40B4-BE49-F238E27FC236}">
                <a16:creationId xmlns:a16="http://schemas.microsoft.com/office/drawing/2014/main" id="{0E178A99-6BFC-438B-98D8-3BD24E54AF5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56809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1. Register</a:t>
            </a:r>
            <a:endParaRPr lang="en-US" dirty="0"/>
          </a:p>
        </p:txBody>
      </p:sp>
      <p:sp>
        <p:nvSpPr>
          <p:cNvPr id="3" name="Content Placeholder 2"/>
          <p:cNvSpPr>
            <a:spLocks noGrp="1"/>
          </p:cNvSpPr>
          <p:nvPr>
            <p:ph idx="1"/>
          </p:nvPr>
        </p:nvSpPr>
        <p:spPr/>
        <p:txBody>
          <a:bodyPr>
            <a:normAutofit fontScale="55000" lnSpcReduction="20000"/>
          </a:bodyPr>
          <a:lstStyle/>
          <a:p>
            <a:r>
              <a:rPr lang="nl-NL" b="1" dirty="0"/>
              <a:t>Artikel 30 Register van de verwerkingsactiviteiten</a:t>
            </a:r>
            <a:r>
              <a:rPr lang="nl-NL" dirty="0"/>
              <a:t> </a:t>
            </a:r>
          </a:p>
          <a:p>
            <a:r>
              <a:rPr lang="nl-NL" dirty="0"/>
              <a:t>1.Elke verwerkingsverantwoordelijke en, in voorkomend geval, de vertegenwoordiger van de verwerkingsverantwoordelijke houdt een register van de verwerkingsactiviteiten die onder hun verantwoordelijkheid plaatsvinden. Dat register bevat alle volgende gegevens: </a:t>
            </a:r>
          </a:p>
          <a:p>
            <a:r>
              <a:rPr lang="nl-NL" dirty="0"/>
              <a:t>a)de naam en de contactgegevens van de verwerkingsverantwoordelijke en eventuele gezamenlijke verwerkingsverantwoordelijken, en, in voorkomend geval, van de vertegenwoordiger van de verwerkingsverantwoordelijke en van de functionaris voor gegevensbescherming; </a:t>
            </a:r>
          </a:p>
          <a:p>
            <a:r>
              <a:rPr lang="nl-NL" dirty="0"/>
              <a:t>b) de verwerkingsdoeleinden; </a:t>
            </a:r>
          </a:p>
          <a:p>
            <a:r>
              <a:rPr lang="nl-NL" dirty="0"/>
              <a:t>c) een beschrijving van de categorieën van betrokkenen en van de categorieën van persoonsgegevens;</a:t>
            </a:r>
          </a:p>
          <a:p>
            <a:r>
              <a:rPr lang="nl-NL" dirty="0"/>
              <a:t>d) de categorieën van ontvangers aan wie de persoonsgegevens zijn of zullen worden verstrekt, onder meer ontvangers in derde landen of internationale organisaties; </a:t>
            </a:r>
          </a:p>
          <a:p>
            <a:r>
              <a:rPr lang="nl-NL" dirty="0"/>
              <a:t>e) indien van toepassing, doorgiften van persoonsgegevens aan een derde land of een internationale organisatie, met inbegrip van de vermelding van dat derde land of die internationale organisatie en, in geval van de in artikel 49, lid 1, tweede alinea, bedoelde doorgiften, de documenten inzake de passende waarborgen; </a:t>
            </a:r>
          </a:p>
          <a:p>
            <a:r>
              <a:rPr lang="nl-NL" dirty="0"/>
              <a:t>f) indien mogelijk, de beoogde termijnen waarbinnen de verschillende categorieën van gegevens moeten worden gewist; </a:t>
            </a:r>
          </a:p>
          <a:p>
            <a:r>
              <a:rPr lang="nl-NL" dirty="0"/>
              <a:t>g) indien mogelijk, een algemene beschrijving van de technische en organisatorische beveiligingsmaatregelen als bedoeld in artikel 32, lid 1. </a:t>
            </a:r>
          </a:p>
        </p:txBody>
      </p:sp>
    </p:spTree>
    <p:extLst>
      <p:ext uri="{BB962C8B-B14F-4D97-AF65-F5344CB8AC3E}">
        <p14:creationId xmlns:p14="http://schemas.microsoft.com/office/powerpoint/2010/main" val="39918002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n-US" b="1" dirty="0" err="1"/>
              <a:t>Gegevensbeschermingsbeleid</a:t>
            </a:r>
            <a:r>
              <a:rPr lang="en-US" b="1" dirty="0"/>
              <a:t> </a:t>
            </a:r>
            <a:endParaRPr lang="en-US" dirty="0"/>
          </a:p>
        </p:txBody>
      </p:sp>
      <p:sp>
        <p:nvSpPr>
          <p:cNvPr id="3" name="Content Placeholder 2"/>
          <p:cNvSpPr>
            <a:spLocks noGrp="1"/>
          </p:cNvSpPr>
          <p:nvPr>
            <p:ph idx="1"/>
          </p:nvPr>
        </p:nvSpPr>
        <p:spPr>
          <a:xfrm>
            <a:off x="680321" y="2336872"/>
            <a:ext cx="9613861" cy="4041625"/>
          </a:xfrm>
        </p:spPr>
        <p:txBody>
          <a:bodyPr>
            <a:normAutofit fontScale="85000" lnSpcReduction="20000"/>
          </a:bodyPr>
          <a:lstStyle/>
          <a:p>
            <a:r>
              <a:rPr lang="nl-NL" b="1" dirty="0"/>
              <a:t>Artikel 24 Verantwoordelijkheid van de verwerkingsverantwoordelijke </a:t>
            </a:r>
            <a:endParaRPr lang="nl-NL" dirty="0"/>
          </a:p>
          <a:p>
            <a:pPr marL="0" indent="0">
              <a:buNone/>
            </a:pPr>
            <a:endParaRPr lang="nl-NL" dirty="0"/>
          </a:p>
          <a:p>
            <a:r>
              <a:rPr lang="nl-NL" dirty="0"/>
              <a:t>1.Rekening houdend met de aard, de omvang, de context en het doel van de verwerking, alsook met de qua waarschijnlijkheid en ernst uiteenlopende risico's voor de rechten en vrijheden van natuurlijke personen, treft de verwerkingsverantwoordelijke passende technische en organisatorische maatregelen om te waarborgen en te kunnen aantonen dat de verwerking in overeenstemming met deze verordening wordt uitgevoerd. Die maatregelen worden geëvalueerd en indien nodig geactualiseerd. </a:t>
            </a:r>
          </a:p>
          <a:p>
            <a:r>
              <a:rPr lang="nl-NL" dirty="0"/>
              <a:t>2.Wanneer zulks in verhouding staat tot de verwerkingsactiviteiten, omvatten de in lid 1 bedoelde maatregelen een passend gegevensbeschermingsbeleid dat door de verwerkingsverantwoordelijke wordt uitgevoerd.</a:t>
            </a:r>
          </a:p>
          <a:p>
            <a:r>
              <a:rPr lang="nl-NL" dirty="0"/>
              <a:t>3.Het aansluiten bij goedgekeurde gedragscodes als bedoeld in artikel 40 of goedgekeurde certificeringsmechanismen als bedoeld in artikel 42 kan worden gebruikt als element om aan te tonen dat de verplichtingen van de verwerkingsverantwoordelijke zijn nagekomen.</a:t>
            </a:r>
          </a:p>
          <a:p>
            <a:endParaRPr lang="en-US" dirty="0"/>
          </a:p>
        </p:txBody>
      </p:sp>
    </p:spTree>
    <p:extLst>
      <p:ext uri="{BB962C8B-B14F-4D97-AF65-F5344CB8AC3E}">
        <p14:creationId xmlns:p14="http://schemas.microsoft.com/office/powerpoint/2010/main" val="2219334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Data Protection by design and default</a:t>
            </a:r>
            <a:endParaRPr lang="en-US" dirty="0"/>
          </a:p>
        </p:txBody>
      </p:sp>
      <p:sp>
        <p:nvSpPr>
          <p:cNvPr id="3" name="Content Placeholder 2"/>
          <p:cNvSpPr>
            <a:spLocks noGrp="1"/>
          </p:cNvSpPr>
          <p:nvPr>
            <p:ph idx="1"/>
          </p:nvPr>
        </p:nvSpPr>
        <p:spPr/>
        <p:txBody>
          <a:bodyPr>
            <a:normAutofit fontScale="92500" lnSpcReduction="20000"/>
          </a:bodyPr>
          <a:lstStyle/>
          <a:p>
            <a:r>
              <a:rPr lang="nl-NL" b="1" dirty="0"/>
              <a:t>Artikel 25 Gegevensbescherming door ontwerp en door standaardinstellingen</a:t>
            </a:r>
            <a:endParaRPr lang="nl-NL" dirty="0"/>
          </a:p>
          <a:p>
            <a:r>
              <a:rPr lang="nl-NL" dirty="0"/>
              <a:t> </a:t>
            </a:r>
          </a:p>
          <a:p>
            <a:r>
              <a:rPr lang="nl-NL" dirty="0"/>
              <a:t>1.Rekening houdend met de stand van de techniek, de uitvoeringskosten, en de aard, de omvang, de context en het doel van de verwerking alsook met de qua waarschijnlijkheid en ernst uiteenlopende risico's voor de rechten en vrijheden van natuurlijke personen welke aan de verwerking zijn verbonden, treft de verwerkingsverantwoordelijke, zowel bij de bepaling van de verwerkingsmiddelen als bij de verwerking zelf, passende technische en organisatorische maatregelen, zoals </a:t>
            </a:r>
            <a:r>
              <a:rPr lang="nl-NL" dirty="0" err="1"/>
              <a:t>pseudonimisering</a:t>
            </a:r>
            <a:r>
              <a:rPr lang="nl-NL" dirty="0"/>
              <a:t>, die zijn opgesteld met als doel de gegevensbeschermingsbeginselen, zoals minimale gegevensverwerking, op een doeltreffende manier uit te voeren en de nodige waarborgen in de verwerking in te bouwen ter naleving van de voorschriften van deze verordening en ter bescherming van de rechten van de betrokkenen. </a:t>
            </a:r>
          </a:p>
          <a:p>
            <a:pPr marL="0" indent="0">
              <a:buNone/>
            </a:pPr>
            <a:endParaRPr lang="nl-NL" dirty="0"/>
          </a:p>
        </p:txBody>
      </p:sp>
    </p:spTree>
    <p:extLst>
      <p:ext uri="{BB962C8B-B14F-4D97-AF65-F5344CB8AC3E}">
        <p14:creationId xmlns:p14="http://schemas.microsoft.com/office/powerpoint/2010/main" val="2949528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a:t>
            </a:r>
            <a:r>
              <a:rPr lang="en-US" b="1" dirty="0" err="1"/>
              <a:t>Transparantie</a:t>
            </a:r>
            <a:endParaRPr lang="en-US" dirty="0"/>
          </a:p>
        </p:txBody>
      </p:sp>
      <p:sp>
        <p:nvSpPr>
          <p:cNvPr id="3" name="Content Placeholder 2"/>
          <p:cNvSpPr>
            <a:spLocks noGrp="1"/>
          </p:cNvSpPr>
          <p:nvPr>
            <p:ph idx="1"/>
          </p:nvPr>
        </p:nvSpPr>
        <p:spPr/>
        <p:txBody>
          <a:bodyPr/>
          <a:lstStyle/>
          <a:p>
            <a:r>
              <a:rPr lang="nl-NL" i="1" dirty="0"/>
              <a:t>Artikel 5 </a:t>
            </a:r>
            <a:r>
              <a:rPr lang="nl-NL" b="1" dirty="0"/>
              <a:t>Beginselen inzake verwerking van persoonsgegevens </a:t>
            </a:r>
            <a:r>
              <a:rPr lang="nl-NL" dirty="0"/>
              <a:t>1.Persoonsgegevens moeten: </a:t>
            </a:r>
          </a:p>
          <a:p>
            <a:r>
              <a:rPr lang="nl-NL" dirty="0"/>
              <a:t>a)worden verwerkt op een wijze die ten aanzien van de betrokkene rechtmatig, behoorlijk en transparant is („rechtmatigheid, behoorlijkheid en transparantie”); </a:t>
            </a:r>
            <a:endParaRPr lang="en-US" dirty="0"/>
          </a:p>
        </p:txBody>
      </p:sp>
    </p:spTree>
    <p:extLst>
      <p:ext uri="{BB962C8B-B14F-4D97-AF65-F5344CB8AC3E}">
        <p14:creationId xmlns:p14="http://schemas.microsoft.com/office/powerpoint/2010/main" val="36279534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a:xfrm>
            <a:off x="680321" y="2163338"/>
            <a:ext cx="9613861" cy="4148252"/>
          </a:xfrm>
        </p:spPr>
        <p:txBody>
          <a:bodyPr>
            <a:normAutofit fontScale="62500" lnSpcReduction="20000"/>
          </a:bodyPr>
          <a:lstStyle/>
          <a:p>
            <a:r>
              <a:rPr lang="nl-NL" b="1" dirty="0"/>
              <a:t>Artikel 35 </a:t>
            </a:r>
            <a:r>
              <a:rPr lang="nl-NL" b="1" dirty="0" err="1"/>
              <a:t>Gegevensbeschermingseffectbeoordeling</a:t>
            </a:r>
            <a:r>
              <a:rPr lang="nl-NL" dirty="0"/>
              <a:t>  </a:t>
            </a:r>
          </a:p>
          <a:p>
            <a:r>
              <a:rPr lang="nl-NL" dirty="0"/>
              <a:t>1.Wanneer een soort verwerking, in het bijzonder een verwerking waarbij nieuwe technologieën worden gebruikt, gelet op de aard, de omvang, de context en de doeleinden daarvan waarschijnlijk een hoog risico inhoudt voor de rechten en vrijheden van natuurlijke personen voert de verwerkingsverantwoordelijke vóór de verwerking een beoordeling uit van het effect van de beoogde verwerkingsactiviteiten op de bescherming van persoonsgegevens. Eén beoordeling kan een reeks vergelijkbare verwerkingen bestrijken die vergelijkbare hoge risico's inhouden. </a:t>
            </a:r>
          </a:p>
          <a:p>
            <a:r>
              <a:rPr lang="nl-NL" dirty="0"/>
              <a:t>2.Wanneer een functionaris voor gegevensbescherming is aangewezen, wint de verwerkingsverantwoordelijke bij het uitvoeren van een </a:t>
            </a:r>
            <a:r>
              <a:rPr lang="nl-NL" dirty="0" err="1"/>
              <a:t>gegevensbeschermingseffectbeoordeling</a:t>
            </a:r>
            <a:r>
              <a:rPr lang="nl-NL" dirty="0"/>
              <a:t> diens advies in. </a:t>
            </a:r>
          </a:p>
          <a:p>
            <a:r>
              <a:rPr lang="nl-NL" dirty="0"/>
              <a:t>3.Een </a:t>
            </a:r>
            <a:r>
              <a:rPr lang="nl-NL" dirty="0" err="1"/>
              <a:t>gegevensbeschermingseffectbeoordeling</a:t>
            </a:r>
            <a:r>
              <a:rPr lang="nl-NL" dirty="0"/>
              <a:t> als bedoeld in lid 1 is met name vereist in de volgende gevallen:  </a:t>
            </a:r>
          </a:p>
          <a:p>
            <a:r>
              <a:rPr lang="nl-NL" dirty="0"/>
              <a:t>a) een systematische en uitgebreide beoordeling van persoonlijke aspecten van natuurlijke personen, die is gebaseerd op geautomatiseerde verwerking, waaronder profilering, en waarop besluiten worden gebaseerd waaraan voor de natuurlijke persoon rechtsgevolgen zijn verbonden of die de natuurlijke persoon op vergelijkbare wijze wezenlijk treffen; </a:t>
            </a:r>
          </a:p>
          <a:p>
            <a:r>
              <a:rPr lang="nl-NL" dirty="0"/>
              <a:t>b) grootschalige verwerking van bijzondere categorieën van persoonsgegevens als bedoeld in artikel 9, lid 1, of van gegevens met betrekking tot strafrechtelijke veroordelingen en strafbare feiten als bedoeld in artikel 10; of </a:t>
            </a:r>
          </a:p>
          <a:p>
            <a:r>
              <a:rPr lang="nl-NL" dirty="0"/>
              <a:t>c) stelselmatige en grootschalige monitoring van openbaar toegankelijke ruimten. </a:t>
            </a:r>
          </a:p>
        </p:txBody>
      </p:sp>
    </p:spTree>
    <p:extLst>
      <p:ext uri="{BB962C8B-B14F-4D97-AF65-F5344CB8AC3E}">
        <p14:creationId xmlns:p14="http://schemas.microsoft.com/office/powerpoint/2010/main" val="379034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p:txBody>
          <a:bodyPr>
            <a:normAutofit fontScale="55000" lnSpcReduction="20000"/>
          </a:bodyPr>
          <a:lstStyle/>
          <a:p>
            <a:r>
              <a:rPr lang="nl-NL" dirty="0"/>
              <a:t>4.De toezichthoudende autoriteit stelt een lijst op van het soort verwerkingen waarvoor een </a:t>
            </a:r>
            <a:r>
              <a:rPr lang="nl-NL" dirty="0" err="1"/>
              <a:t>gegevensbeschermingseffectbeoordeling</a:t>
            </a:r>
            <a:r>
              <a:rPr lang="nl-NL" dirty="0"/>
              <a:t> overeenkomstig lid 1 verplicht is, en maakt deze openbaar. De toezichthoudende autoriteit deelt die lijsten mee aan het in artikel 68 bedoelde Comité. </a:t>
            </a:r>
          </a:p>
          <a:p>
            <a:r>
              <a:rPr lang="nl-NL" dirty="0"/>
              <a:t>5.De toezichthoudende autoriteit kan ook een lijst opstellen en openbaar maken van het soort verwerking waarvoor geen </a:t>
            </a:r>
            <a:r>
              <a:rPr lang="nl-NL" dirty="0" err="1"/>
              <a:t>gegevensbeschermingseffectbeoordeling</a:t>
            </a:r>
            <a:r>
              <a:rPr lang="nl-NL" dirty="0"/>
              <a:t> is vereist. De toezichthoudende autoriteit deelt deze lijst mee aan het Comité. </a:t>
            </a:r>
          </a:p>
          <a:p>
            <a:r>
              <a:rPr lang="nl-NL" dirty="0"/>
              <a:t>6.Wanneer de in de leden 4 en 5 bedoelde lijsten betrekking hebben op verwerkingen met betrekking tot het aanbieden van goederen of diensten aan betrokkenen of op het observeren van hun gedrag in verschillende lidstaten, of op verwerkingen die het vrije verkeer van persoonsgegevens in de Unie wezenlijk kunnen beïnvloeden, past de bevoegde toezichthoudende autoriteit voorafgaand aan de vaststelling van die lijsten het in artikel 63 bedoelde coherentiemechanisme toe. </a:t>
            </a:r>
          </a:p>
          <a:p>
            <a:r>
              <a:rPr lang="nl-NL" dirty="0"/>
              <a:t>7.De beoordeling bevat ten minste: </a:t>
            </a:r>
          </a:p>
          <a:p>
            <a:r>
              <a:rPr lang="nl-NL" dirty="0"/>
              <a:t>a) een systematische beschrijving van de beoogde verwerkingen en de verwerkingsdoeleinden, waaronder, in voorkomend geval, de gerechtvaardigde belangen die door de verwerkingsverantwoordelijke worden behartigd;</a:t>
            </a:r>
          </a:p>
          <a:p>
            <a:r>
              <a:rPr lang="nl-NL" dirty="0"/>
              <a:t>b) een beoordeling van de noodzaak en de evenredigheid van de verwerkingen met betrekking tot de doeleinden; </a:t>
            </a:r>
          </a:p>
          <a:p>
            <a:r>
              <a:rPr lang="nl-NL" dirty="0"/>
              <a:t>c) een beoordeling van de in lid 1 bedoelde risico's voor de rechten en vrijheden van betrokkenen; en </a:t>
            </a:r>
          </a:p>
          <a:p>
            <a:r>
              <a:rPr lang="nl-NL" dirty="0"/>
              <a:t>d) de beoogde maatregelen om de risico's aan te pakken, waaronder waarborgen, veiligheidsmaatregelen en mechanismen om de bescherming van persoonsgegevens te garanderen en om aan te tonen dat aan deze verordening is voldaan, met inachtneming van de rechten en gerechtvaardigde belangen van de betrokkenen en andere personen in kwestie. </a:t>
            </a:r>
          </a:p>
        </p:txBody>
      </p:sp>
    </p:spTree>
    <p:extLst>
      <p:ext uri="{BB962C8B-B14F-4D97-AF65-F5344CB8AC3E}">
        <p14:creationId xmlns:p14="http://schemas.microsoft.com/office/powerpoint/2010/main" val="3354952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F63AC-970D-4273-A613-A5EEC4B59ACA}"/>
              </a:ext>
            </a:extLst>
          </p:cNvPr>
          <p:cNvSpPr>
            <a:spLocks noGrp="1"/>
          </p:cNvSpPr>
          <p:nvPr>
            <p:ph type="title"/>
          </p:nvPr>
        </p:nvSpPr>
        <p:spPr/>
        <p:txBody>
          <a:bodyPr/>
          <a:lstStyle/>
          <a:p>
            <a:r>
              <a:rPr lang="nl-NL" dirty="0" err="1"/>
              <a:t>Deepfakes</a:t>
            </a:r>
            <a:endParaRPr lang="nl-NL" dirty="0"/>
          </a:p>
        </p:txBody>
      </p:sp>
      <p:pic>
        <p:nvPicPr>
          <p:cNvPr id="4" name="Tijdelijke aanduiding voor inhoud 3" descr="Fakelab – A Deepfake Audio Detection Tool">
            <a:extLst>
              <a:ext uri="{FF2B5EF4-FFF2-40B4-BE49-F238E27FC236}">
                <a16:creationId xmlns:a16="http://schemas.microsoft.com/office/drawing/2014/main" id="{48D748E9-BBF8-44D7-8CFE-055E01AC6F9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810" t="6492" r="2778" b="6209"/>
          <a:stretch/>
        </p:blipFill>
        <p:spPr bwMode="auto">
          <a:xfrm>
            <a:off x="184111" y="354534"/>
            <a:ext cx="5701399" cy="6104989"/>
          </a:xfrm>
          <a:prstGeom prst="rect">
            <a:avLst/>
          </a:prstGeom>
          <a:noFill/>
          <a:ln>
            <a:noFill/>
          </a:ln>
          <a:extLst>
            <a:ext uri="{53640926-AAD7-44D8-BBD7-CCE9431645EC}">
              <a14:shadowObscured xmlns:a14="http://schemas.microsoft.com/office/drawing/2010/main"/>
            </a:ext>
          </a:extLst>
        </p:spPr>
      </p:pic>
      <p:pic>
        <p:nvPicPr>
          <p:cNvPr id="5" name="Afbeelding 4" descr="FTF ">
            <a:extLst>
              <a:ext uri="{FF2B5EF4-FFF2-40B4-BE49-F238E27FC236}">
                <a16:creationId xmlns:a16="http://schemas.microsoft.com/office/drawing/2014/main" id="{CF43E256-4493-4D24-820A-10EA29CC3159}"/>
              </a:ext>
            </a:extLst>
          </p:cNvPr>
          <p:cNvPicPr/>
          <p:nvPr/>
        </p:nvPicPr>
        <p:blipFill rotWithShape="1">
          <a:blip r:embed="rId3">
            <a:extLst>
              <a:ext uri="{28A0092B-C50C-407E-A947-70E740481C1C}">
                <a14:useLocalDpi xmlns:a14="http://schemas.microsoft.com/office/drawing/2010/main" val="0"/>
              </a:ext>
            </a:extLst>
          </a:blip>
          <a:srcRect t="10870" b="11868"/>
          <a:stretch/>
        </p:blipFill>
        <p:spPr bwMode="auto">
          <a:xfrm>
            <a:off x="6138176" y="3285755"/>
            <a:ext cx="5701399" cy="3291214"/>
          </a:xfrm>
          <a:prstGeom prst="rect">
            <a:avLst/>
          </a:prstGeom>
          <a:noFill/>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45F68C99-B8EB-4FDE-8AFF-F8377C26B2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4789"/>
            <a:ext cx="5743575" cy="2931221"/>
          </a:xfrm>
          <a:prstGeom prst="rect">
            <a:avLst/>
          </a:prstGeom>
          <a:noFill/>
          <a:ln>
            <a:noFill/>
          </a:ln>
        </p:spPr>
      </p:pic>
    </p:spTree>
    <p:extLst>
      <p:ext uri="{BB962C8B-B14F-4D97-AF65-F5344CB8AC3E}">
        <p14:creationId xmlns:p14="http://schemas.microsoft.com/office/powerpoint/2010/main" val="32279370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097381"/>
          </a:xfrm>
        </p:spPr>
        <p:txBody>
          <a:bodyPr>
            <a:normAutofit fontScale="62500" lnSpcReduction="20000"/>
          </a:bodyPr>
          <a:lstStyle/>
          <a:p>
            <a:r>
              <a:rPr lang="nl-NL" b="1" dirty="0"/>
              <a:t>Artikel 13 Te verstrekken informatie wanneer persoonsgegevens bij de betrokkene worden verzameld </a:t>
            </a:r>
            <a:endParaRPr lang="nl-NL" dirty="0"/>
          </a:p>
          <a:p>
            <a:r>
              <a:rPr lang="nl-NL" dirty="0"/>
              <a:t> </a:t>
            </a:r>
          </a:p>
          <a:p>
            <a:r>
              <a:rPr lang="nl-NL" dirty="0"/>
              <a:t>1.Wanneer persoonsgegevens betreffende een betrokkene bij die persoon worden verzameld, verstrekt de verwerkingsverantwoordelijke de betrokkene bij de verkrijging van de persoonsgegevens al de volgende informatie: </a:t>
            </a:r>
          </a:p>
          <a:p>
            <a:r>
              <a:rPr lang="nl-NL" dirty="0"/>
              <a:t>a)de identiteit en de contactgegevens van de verwerkingsverantwoordelijke en, in voorkomend geval, van de vertegenwoordiger van de verwerkingsverantwoordelijke; </a:t>
            </a:r>
          </a:p>
          <a:p>
            <a:r>
              <a:rPr lang="nl-NL" dirty="0"/>
              <a:t>b) in voorkomend geval, de contactgegevens van de functionaris voor gegevensbescherming; </a:t>
            </a:r>
          </a:p>
          <a:p>
            <a:r>
              <a:rPr lang="nl-NL" dirty="0"/>
              <a:t>c) de verwerkingsdoeleinden waarvoor de persoonsgegevens zijn bestemd, alsook de rechtsgrond voor de verwerking;</a:t>
            </a:r>
          </a:p>
          <a:p>
            <a:r>
              <a:rPr lang="nl-NL" dirty="0"/>
              <a:t>d) de gerechtvaardigde belangen van de verwerkingsverantwoordelijke of van een derde, indien de verwerking op artikel 6, lid 1, punt f), is gebaseerd; </a:t>
            </a:r>
          </a:p>
          <a:p>
            <a:r>
              <a:rPr lang="nl-NL" dirty="0"/>
              <a:t>e) in voorkomend geval, de ontvangers of categorieën van ontvangers van de persoonsgegevens; </a:t>
            </a:r>
          </a:p>
          <a:p>
            <a:r>
              <a:rPr lang="nl-NL" dirty="0"/>
              <a:t>f) in voorkomend geval, dat de verwerkingsverantwoordelijke het voornemen heeft de persoonsgegevens door te geven aan een derde land of een internationale organisatie; of er al dan niet een adequaatheidsbesluit van de Commissie bestaat; of, in het geval van in artikel 46, artikel 47 of artikel 49, lid 1, tweede alinea, bedoelde doorgiften, welke de passende of geschikte waarborgen zijn, hoe er een kopie van kan worden verkregen of waar ze kunnen worden geraadpleegd. </a:t>
            </a:r>
          </a:p>
          <a:p>
            <a:endParaRPr lang="en-US" dirty="0"/>
          </a:p>
        </p:txBody>
      </p:sp>
    </p:spTree>
    <p:extLst>
      <p:ext uri="{BB962C8B-B14F-4D97-AF65-F5344CB8AC3E}">
        <p14:creationId xmlns:p14="http://schemas.microsoft.com/office/powerpoint/2010/main" val="21264324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119683"/>
          </a:xfrm>
        </p:spPr>
        <p:txBody>
          <a:bodyPr>
            <a:normAutofit fontScale="62500" lnSpcReduction="20000"/>
          </a:bodyPr>
          <a:lstStyle/>
          <a:p>
            <a:r>
              <a:rPr lang="nl-NL" dirty="0"/>
              <a:t>2.Naast de in lid 1 bedoelde informatie verstrekt de verwerkingsverantwoordelijke de betrokkene bij de verkrijging van de persoonsgegevens de volgende aanvullende informatie om een behoorlijke en transparante verwerking te waarborgen: </a:t>
            </a:r>
          </a:p>
          <a:p>
            <a:r>
              <a:rPr lang="nl-NL" dirty="0"/>
              <a:t>a) de periode gedurende welke de persoonsgegevens zullen worden opgeslagen, of indien dat niet mogelijk is, de criteria ter bepaling van die termijn; </a:t>
            </a:r>
          </a:p>
          <a:p>
            <a:r>
              <a:rPr lang="nl-NL" dirty="0"/>
              <a:t>b) dat de betrokkene het recht heeft de verwerkingsverantwoordelijke te verzoeken om inzage van en rectificatie of </a:t>
            </a:r>
            <a:r>
              <a:rPr lang="nl-NL" dirty="0" err="1"/>
              <a:t>wissing</a:t>
            </a:r>
            <a:r>
              <a:rPr lang="nl-NL" dirty="0"/>
              <a:t> van de persoonsgegevens of beperking van de hem betreffende verwerking, alsmede het recht tegen de verwerking bezwaar te maken en het recht op gegevensoverdraagbaarheid; </a:t>
            </a:r>
          </a:p>
          <a:p>
            <a:r>
              <a:rPr lang="nl-NL" dirty="0"/>
              <a:t>c) wanneer de verwerking op artikel 6, lid 1, punt a), of artikel 9, lid 2, punt a), is gebaseerd, dat de betrokkene het recht heeft de toestemming te allen tijde in te trekken, zonder dat dit afbreuk doet aan de rechtmatigheid van de verwerking op basis van de toestemming vóór de intrekking daarvan; </a:t>
            </a:r>
          </a:p>
          <a:p>
            <a:r>
              <a:rPr lang="nl-NL" dirty="0"/>
              <a:t>d) dat de betrokkene het recht heeft klacht in te dienen bij een toezichthoudende autoriteit; </a:t>
            </a:r>
          </a:p>
          <a:p>
            <a:r>
              <a:rPr lang="nl-NL" dirty="0"/>
              <a:t>e) of de verstrekking van persoonsgegevens een wettelijke of contractuele verplichting is dan wel een noodzakelijke voorwaarde om een overeenkomst te sluiten, en of de betrokkene verplicht is de persoonsgegevens te verstrekken en wat de mogelijke gevolgen zijn wanneer deze gegevens niet worden verstrekt; </a:t>
            </a:r>
          </a:p>
          <a:p>
            <a:r>
              <a:rPr lang="nl-NL" dirty="0"/>
              <a:t>f)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en-US" dirty="0"/>
          </a:p>
        </p:txBody>
      </p:sp>
    </p:spTree>
    <p:extLst>
      <p:ext uri="{BB962C8B-B14F-4D97-AF65-F5344CB8AC3E}">
        <p14:creationId xmlns:p14="http://schemas.microsoft.com/office/powerpoint/2010/main" val="12069046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E07F3-213D-42AD-89B0-CD96DD0B6F73}"/>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F8C6C53E-6120-4875-A9E0-728A5F194414}"/>
              </a:ext>
            </a:extLst>
          </p:cNvPr>
          <p:cNvSpPr>
            <a:spLocks noGrp="1"/>
          </p:cNvSpPr>
          <p:nvPr>
            <p:ph idx="1"/>
          </p:nvPr>
        </p:nvSpPr>
        <p:spPr/>
        <p:txBody>
          <a:bodyPr>
            <a:normAutofit fontScale="77500" lnSpcReduction="20000"/>
          </a:bodyPr>
          <a:lstStyle/>
          <a:p>
            <a:r>
              <a:rPr lang="nl-NL" b="1" dirty="0"/>
              <a:t>Artikel 37 Aanwijzing van de functionaris voor gegevensbescherming </a:t>
            </a:r>
            <a:endParaRPr lang="nl-NL" dirty="0"/>
          </a:p>
          <a:p>
            <a:r>
              <a:rPr lang="nl-NL" dirty="0"/>
              <a:t> </a:t>
            </a:r>
          </a:p>
          <a:p>
            <a:r>
              <a:rPr lang="nl-NL" dirty="0"/>
              <a:t>1.De verwerkingsverantwoordelijke en de verwerker wijzen een functionaris voor gegevensbescherming aan in elk geval waarin:</a:t>
            </a:r>
          </a:p>
          <a:p>
            <a:r>
              <a:rPr lang="nl-NL" dirty="0"/>
              <a:t>a) de verwerking wordt verricht door een overheidsinstantie of overheidsorgaan, behalve in het geval van gerechten bij de uitoefening van hun rechterlijke taken; </a:t>
            </a:r>
          </a:p>
          <a:p>
            <a:r>
              <a:rPr lang="nl-NL" dirty="0"/>
              <a:t>b) een verwerkingsverantwoordelijke of de verwerker hoofdzakelijk is belast met verwerkingen die vanwege hun aard, hun omvang en/of hun doeleinden regelmatige en stelselmatige observatie op grote schaal van betrokkenen vereisen; of </a:t>
            </a:r>
          </a:p>
          <a:p>
            <a:r>
              <a:rPr lang="nl-NL" dirty="0"/>
              <a:t>c) de verwerkingsverantwoordelijke of de verwerker hoofdzakelijk is belast met grootschalige verwerking van bijzondere categorieën van gegevens uit hoofde van artikel 9 en van persoonsgegevens met betrekking tot strafrechtelijke veroordelingen en strafbare feiten als bedoeld in artikel 10. </a:t>
            </a:r>
          </a:p>
          <a:p>
            <a:r>
              <a:rPr lang="nl-NL" dirty="0"/>
              <a:t>2.Een concern kan één functionaris voor gegevensbescherming benoemen, mits de functionaris voor gegevensbescherming vanuit elke vestiging makkelijk te contacteren is. </a:t>
            </a:r>
          </a:p>
          <a:p>
            <a:endParaRPr lang="nl-NL" dirty="0"/>
          </a:p>
        </p:txBody>
      </p:sp>
    </p:spTree>
    <p:extLst>
      <p:ext uri="{BB962C8B-B14F-4D97-AF65-F5344CB8AC3E}">
        <p14:creationId xmlns:p14="http://schemas.microsoft.com/office/powerpoint/2010/main" val="31394036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E96ED-D95A-426A-BDEE-D234490BA4E2}"/>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73A40B8E-C32D-4850-97F3-0A7FDB1CA556}"/>
              </a:ext>
            </a:extLst>
          </p:cNvPr>
          <p:cNvSpPr>
            <a:spLocks noGrp="1"/>
          </p:cNvSpPr>
          <p:nvPr>
            <p:ph idx="1"/>
          </p:nvPr>
        </p:nvSpPr>
        <p:spPr/>
        <p:txBody>
          <a:bodyPr>
            <a:normAutofit fontScale="70000" lnSpcReduction="20000"/>
          </a:bodyPr>
          <a:lstStyle/>
          <a:p>
            <a:r>
              <a:rPr lang="nl-NL" dirty="0"/>
              <a:t> 3.Wanneer de verwerkingsverantwoordelijke of de verwerker een overheidsinstantie of overheidsorgaan is, kan één functionaris voor gegevensbescherming worden aangewezen voor verschillende dergelijke instanties of organen, met inachtneming van hun organisatiestructuur en omvang. </a:t>
            </a:r>
          </a:p>
          <a:p>
            <a:r>
              <a:rPr lang="nl-NL" dirty="0"/>
              <a:t>4.In andere dan de in lid 1 bedoelde gevallen kunnen of, indien dat Unierechtelijk of lidstaatrechtelijk is verplicht, moeten de verwerkingsverantwoordelijke of de verwerker of verenigingen en andere organen die categorieën van verwerkingsverantwoordelijken of verwerkers vertegenwoordigen, een functionaris voor gegevensbescherming aanwijzen. De functionaris voor gegevensbescherming kan optreden voor dergelijke verenigingen en andere organen die categorieën van verwerkingsverantwoordelijken of verwerkers vertegenwoordigen. </a:t>
            </a:r>
          </a:p>
          <a:p>
            <a:r>
              <a:rPr lang="nl-NL" dirty="0"/>
              <a:t> 5.De functionaris voor gegevensbescherming wordt aangewezen op grond van zijn professionele kwaliteiten en, in het bijzonder, zijn deskundigheid op het gebied van de wetgeving en de praktijk inzake gegevensbescherming en zijn vermogen de in artikel 39 bedoelde taken te vervullen. </a:t>
            </a:r>
          </a:p>
          <a:p>
            <a:r>
              <a:rPr lang="nl-NL" dirty="0"/>
              <a:t> 6.De functionaris voor gegevensbescherming kan een personeelslid van de verwerkingsverantwoordelijke of de verwerker zijn, of kan de taken op grond van een dienstverleningsovereenkomst verrichten. </a:t>
            </a:r>
          </a:p>
          <a:p>
            <a:r>
              <a:rPr lang="nl-NL" dirty="0"/>
              <a:t> 7.De verwerkingsverantwoordelijke of de verwerker maakt de contactgegevens van de functionaris voor gegevensbescherming bekend en deelt die mee aan de toezichthoudende autoriteit.</a:t>
            </a:r>
          </a:p>
          <a:p>
            <a:endParaRPr lang="nl-NL" dirty="0"/>
          </a:p>
        </p:txBody>
      </p:sp>
    </p:spTree>
    <p:extLst>
      <p:ext uri="{BB962C8B-B14F-4D97-AF65-F5344CB8AC3E}">
        <p14:creationId xmlns:p14="http://schemas.microsoft.com/office/powerpoint/2010/main" val="19872102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8AF56-7507-4FC3-A77D-77FB74BCA14D}"/>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0CFC7711-56AF-4F6F-846F-7455AD6365B9}"/>
              </a:ext>
            </a:extLst>
          </p:cNvPr>
          <p:cNvSpPr>
            <a:spLocks noGrp="1"/>
          </p:cNvSpPr>
          <p:nvPr>
            <p:ph idx="1"/>
          </p:nvPr>
        </p:nvSpPr>
        <p:spPr/>
        <p:txBody>
          <a:bodyPr>
            <a:normAutofit fontScale="70000" lnSpcReduction="20000"/>
          </a:bodyPr>
          <a:lstStyle/>
          <a:p>
            <a:r>
              <a:rPr lang="nl-NL" b="1" dirty="0"/>
              <a:t>Artikel 32 Beveiliging van de verwerking</a:t>
            </a:r>
            <a:endParaRPr lang="nl-NL" dirty="0"/>
          </a:p>
          <a:p>
            <a:r>
              <a:rPr lang="nl-NL" dirty="0"/>
              <a:t> </a:t>
            </a:r>
          </a:p>
          <a:p>
            <a:r>
              <a:rPr lang="nl-NL" dirty="0"/>
              <a:t>1.Rekening houdend met de stand van de techniek, de uitvoeringskosten, alsook met de aard, de omvang, de context en de verwerkingsdoeleinden en de qua waarschijnlijkheid en ernst uiteenlopende risico's voor de rechten en vrijheden van personen, treffen de verwerkingsverantwoordelijke en de verwerker passende technische en organisatorische maatregelen om een op het risico afgestemd beveiligingsniveau te waarborgen, die, waar passend, onder meer het volgende omvatten: </a:t>
            </a:r>
          </a:p>
          <a:p>
            <a:r>
              <a:rPr lang="nl-NL" dirty="0"/>
              <a:t>a) de </a:t>
            </a:r>
            <a:r>
              <a:rPr lang="nl-NL" dirty="0" err="1"/>
              <a:t>pseudonimisering</a:t>
            </a:r>
            <a:r>
              <a:rPr lang="nl-NL" dirty="0"/>
              <a:t> en versleuteling van persoonsgegevens;</a:t>
            </a:r>
          </a:p>
          <a:p>
            <a:r>
              <a:rPr lang="nl-NL" dirty="0"/>
              <a:t>b)het vermogen om op permanente basis de vertrouwelijkheid, integriteit, beschikbaarheid en veerkracht van de verwerkingssystemen en diensten te garanderen; </a:t>
            </a:r>
          </a:p>
          <a:p>
            <a:r>
              <a:rPr lang="nl-NL" dirty="0"/>
              <a:t>c) het vermogen om bij een fysiek of technisch incident de beschikbaarheid van en de toegang tot de persoonsgegevens tijdig te herstellen;</a:t>
            </a:r>
          </a:p>
          <a:p>
            <a:r>
              <a:rPr lang="nl-NL" dirty="0"/>
              <a:t>d) een procedure voor het op gezette tijdstippen testen, beoordelen en evalueren van de doeltreffendheid van de technische en organisatorische maatregelen ter beveiliging van de verwerking. </a:t>
            </a:r>
          </a:p>
          <a:p>
            <a:pPr marL="0" indent="0">
              <a:buNone/>
            </a:pPr>
            <a:endParaRPr lang="nl-NL" dirty="0"/>
          </a:p>
          <a:p>
            <a:endParaRPr lang="nl-NL" dirty="0"/>
          </a:p>
        </p:txBody>
      </p:sp>
    </p:spTree>
    <p:extLst>
      <p:ext uri="{BB962C8B-B14F-4D97-AF65-F5344CB8AC3E}">
        <p14:creationId xmlns:p14="http://schemas.microsoft.com/office/powerpoint/2010/main" val="8051477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1D484-4474-469D-9295-4C4120CA0382}"/>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22FE61AD-5014-43A6-B887-0B447FB36E33}"/>
              </a:ext>
            </a:extLst>
          </p:cNvPr>
          <p:cNvSpPr>
            <a:spLocks noGrp="1"/>
          </p:cNvSpPr>
          <p:nvPr>
            <p:ph idx="1"/>
          </p:nvPr>
        </p:nvSpPr>
        <p:spPr/>
        <p:txBody>
          <a:bodyPr>
            <a:normAutofit fontScale="85000" lnSpcReduction="20000"/>
          </a:bodyPr>
          <a:lstStyle/>
          <a:p>
            <a:pPr lvl="1"/>
            <a:r>
              <a:rPr lang="nl-NL" u="sng" dirty="0"/>
              <a:t>Authenticatie:</a:t>
            </a:r>
            <a:r>
              <a:rPr lang="nl-NL" dirty="0"/>
              <a:t> Zorg dat er alleen toegang kan worden verkregen tot persoonsgegevens, bestanden en databases door middel van een persoonlijke code.</a:t>
            </a:r>
          </a:p>
          <a:p>
            <a:pPr lvl="1"/>
            <a:r>
              <a:rPr lang="nl-NL" u="sng" dirty="0"/>
              <a:t>Beperking:</a:t>
            </a:r>
            <a:r>
              <a:rPr lang="nl-NL" dirty="0"/>
              <a:t> Zorg dat alleen die personen binnen je organisatie authenticatie- en toegangsrechten krijgen die dat ook echt nodig hebben. </a:t>
            </a:r>
          </a:p>
          <a:p>
            <a:pPr lvl="1"/>
            <a:r>
              <a:rPr lang="nl-NL" u="sng" dirty="0" err="1"/>
              <a:t>Logging</a:t>
            </a:r>
            <a:r>
              <a:rPr lang="nl-NL" u="sng" dirty="0"/>
              <a:t>:</a:t>
            </a:r>
            <a:r>
              <a:rPr lang="nl-NL" dirty="0"/>
              <a:t> Hou goed bij wie er binnen je organisatie toegang heeft gekregen tot de persoonsgegevens. </a:t>
            </a:r>
          </a:p>
          <a:p>
            <a:pPr lvl="1"/>
            <a:r>
              <a:rPr lang="nl-NL" u="sng" dirty="0"/>
              <a:t>Automatisch uitloggen:</a:t>
            </a:r>
            <a:r>
              <a:rPr lang="nl-NL" dirty="0"/>
              <a:t> Een andere maatregel kan zijn dat een computer waarop is ingelogd automatisch na een aantal minuten uitlogt als die niet meer wordt gebruikt; dit voorkomt dat als iemand is ingelogd en even naar een vergadering gaat, een ander persoon de computer kan gebruiken om toegang tot een database te krijgen.  </a:t>
            </a:r>
            <a:endParaRPr lang="nl-NL" sz="1800" dirty="0"/>
          </a:p>
          <a:p>
            <a:pPr lvl="1"/>
            <a:r>
              <a:rPr lang="nl-NL" u="sng" dirty="0"/>
              <a:t>Clean desk:</a:t>
            </a:r>
            <a:r>
              <a:rPr lang="nl-NL" dirty="0"/>
              <a:t> Ook doen steeds meer organisaties aan een clean-desk policy; na sluitingstijd worden alle documenten die niet zijn opgeborgen achter slot en grendel in de </a:t>
            </a:r>
            <a:r>
              <a:rPr lang="nl-NL" dirty="0" err="1"/>
              <a:t>versnipperaar</a:t>
            </a:r>
            <a:r>
              <a:rPr lang="nl-NL" dirty="0"/>
              <a:t> gegooid of alsnog opgeborgen, om zo te voorkomen dat gevoelige informatie rondslingert. </a:t>
            </a:r>
            <a:endParaRPr lang="nl-NL" sz="1800" dirty="0"/>
          </a:p>
          <a:p>
            <a:pPr lvl="1"/>
            <a:r>
              <a:rPr lang="nl-NL" u="sng" dirty="0"/>
              <a:t>Fysieke beveiliging:</a:t>
            </a:r>
            <a:r>
              <a:rPr lang="nl-NL" dirty="0"/>
              <a:t> Natuurlijk is ook een fysieke vorm van veiligheid van belang. Als je als huisarts in een maatschap werkt, moet je zorgen dat het pand extra goed is beveiligd tegen inbrekers en dat de kast met patiëntendossiers niet met een eenvoudige hamer en bijtel is open te breken. </a:t>
            </a:r>
            <a:endParaRPr lang="nl-NL" sz="1800" dirty="0"/>
          </a:p>
          <a:p>
            <a:endParaRPr lang="nl-NL" dirty="0"/>
          </a:p>
        </p:txBody>
      </p:sp>
    </p:spTree>
    <p:extLst>
      <p:ext uri="{BB962C8B-B14F-4D97-AF65-F5344CB8AC3E}">
        <p14:creationId xmlns:p14="http://schemas.microsoft.com/office/powerpoint/2010/main" val="28081265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DF11B-FE12-4B3E-AA58-4AFFC3AF15CA}"/>
              </a:ext>
            </a:extLst>
          </p:cNvPr>
          <p:cNvSpPr>
            <a:spLocks noGrp="1"/>
          </p:cNvSpPr>
          <p:nvPr>
            <p:ph type="title"/>
          </p:nvPr>
        </p:nvSpPr>
        <p:spPr/>
        <p:txBody>
          <a:bodyPr/>
          <a:lstStyle/>
          <a:p>
            <a:r>
              <a:rPr lang="nl-NL" b="1" dirty="0"/>
              <a:t>9. Technische veiligheidsmaatregelen</a:t>
            </a:r>
            <a:endParaRPr lang="nl-NL" dirty="0"/>
          </a:p>
        </p:txBody>
      </p:sp>
      <p:sp>
        <p:nvSpPr>
          <p:cNvPr id="3" name="Tijdelijke aanduiding voor inhoud 2">
            <a:extLst>
              <a:ext uri="{FF2B5EF4-FFF2-40B4-BE49-F238E27FC236}">
                <a16:creationId xmlns:a16="http://schemas.microsoft.com/office/drawing/2014/main" id="{532F9017-0F16-44A2-A880-39C3C1817CEF}"/>
              </a:ext>
            </a:extLst>
          </p:cNvPr>
          <p:cNvSpPr>
            <a:spLocks noGrp="1"/>
          </p:cNvSpPr>
          <p:nvPr>
            <p:ph idx="1"/>
          </p:nvPr>
        </p:nvSpPr>
        <p:spPr/>
        <p:txBody>
          <a:bodyPr>
            <a:normAutofit fontScale="70000" lnSpcReduction="20000"/>
          </a:bodyPr>
          <a:lstStyle/>
          <a:p>
            <a:r>
              <a:rPr lang="nl-NL" dirty="0"/>
              <a:t> </a:t>
            </a:r>
            <a:r>
              <a:rPr lang="nl-NL" u="sng" dirty="0"/>
              <a:t>Versleuteling:</a:t>
            </a:r>
            <a:r>
              <a:rPr lang="nl-NL" dirty="0"/>
              <a:t> Zorg dat hackers geen onbevoegde toegang kunnen krijgen tot de databases. </a:t>
            </a:r>
          </a:p>
          <a:p>
            <a:pPr lvl="0"/>
            <a:r>
              <a:rPr lang="nl-NL" u="sng" dirty="0"/>
              <a:t>Automatische blokkade:</a:t>
            </a:r>
            <a:r>
              <a:rPr lang="nl-NL" dirty="0"/>
              <a:t> Zorg dat als er drie keer een fout wachtwoord wordt ingevoerd, het apparaat dat poogt toegang te krijgen tot de database automatisch wordt geblokkeerd. </a:t>
            </a:r>
          </a:p>
          <a:p>
            <a:pPr lvl="0"/>
            <a:r>
              <a:rPr lang="nl-NL" u="sng" dirty="0"/>
              <a:t>Voorlichting:</a:t>
            </a:r>
            <a:r>
              <a:rPr lang="nl-NL" dirty="0"/>
              <a:t> Zorg dat je zowel je medewerkers als je klanten waarschuwt over de gevaren van hackers. </a:t>
            </a:r>
          </a:p>
          <a:p>
            <a:pPr lvl="0"/>
            <a:r>
              <a:rPr lang="nl-NL" u="sng" dirty="0"/>
              <a:t>Encrypteren:</a:t>
            </a:r>
            <a:r>
              <a:rPr lang="nl-NL" dirty="0"/>
              <a:t> Zorg dat als het toch fout gaat, de schade minimaal blijft. Dat kan bijvoorbeeld door de gegevens te encrypteren – daardoor kunnen de hackers die onbevoegde toegang hebben gekregen tot de database alsnog niets met de gegevens, omdat ze niet de sleutel hebben om de gegevens te decrypteren, of duurt het een tijd voordat zij de gegevens hebben </a:t>
            </a:r>
            <a:r>
              <a:rPr lang="nl-NL" dirty="0" err="1"/>
              <a:t>gedecrypteerd</a:t>
            </a:r>
            <a:r>
              <a:rPr lang="nl-NL" dirty="0"/>
              <a:t>, wat je tijd geeft om maatregelen te treffen.</a:t>
            </a:r>
          </a:p>
          <a:p>
            <a:pPr lvl="0"/>
            <a:r>
              <a:rPr lang="nl-NL" u="sng" dirty="0" err="1"/>
              <a:t>Compartimentaliseren</a:t>
            </a:r>
            <a:r>
              <a:rPr lang="nl-NL" u="sng" dirty="0"/>
              <a:t>:</a:t>
            </a:r>
            <a:r>
              <a:rPr lang="nl-NL" dirty="0"/>
              <a:t> Zorg dat je schotten plaatst tussen verschillende databases binnen je organisatie, die elk op een verschillende locatie staan, op verschillende servers staan en met verschillende technische maatregelen zijn beveiligd. Zo voorkom je dat als het hackers lukt een wachtwoord te bemachtigen en onbevoegd toegang te krijgen, zij slecht een klein deel van de gegevens kunnen zien en niet in een keer alle gegevens. </a:t>
            </a:r>
          </a:p>
          <a:p>
            <a:pPr lvl="0"/>
            <a:r>
              <a:rPr lang="nl-NL" u="sng" dirty="0"/>
              <a:t>Blokkades:</a:t>
            </a:r>
            <a:r>
              <a:rPr lang="nl-NL" dirty="0"/>
              <a:t> Zorg dat als het toch fout gaat, er obstakels worden opgeworpen, zodat het bijvoorbeeld onmogelijk of lastig wordt gemaakt om de database in zijn geheel te kopiëren of down te </a:t>
            </a:r>
            <a:r>
              <a:rPr lang="nl-NL" dirty="0" err="1"/>
              <a:t>loaden</a:t>
            </a:r>
            <a:r>
              <a:rPr lang="nl-NL" dirty="0"/>
              <a:t>. </a:t>
            </a:r>
          </a:p>
          <a:p>
            <a:pPr lvl="0"/>
            <a:r>
              <a:rPr lang="nl-NL" u="sng" dirty="0"/>
              <a:t>Melding:</a:t>
            </a:r>
            <a:r>
              <a:rPr lang="nl-NL" dirty="0"/>
              <a:t> Zorg dat als het toch fout gaat, je aan de meldplicht voldoet.</a:t>
            </a:r>
          </a:p>
        </p:txBody>
      </p:sp>
    </p:spTree>
    <p:extLst>
      <p:ext uri="{BB962C8B-B14F-4D97-AF65-F5344CB8AC3E}">
        <p14:creationId xmlns:p14="http://schemas.microsoft.com/office/powerpoint/2010/main" val="29226187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CBE63-C48F-4506-AD41-6229ACDCD62D}"/>
              </a:ext>
            </a:extLst>
          </p:cNvPr>
          <p:cNvSpPr>
            <a:spLocks noGrp="1"/>
          </p:cNvSpPr>
          <p:nvPr>
            <p:ph type="title"/>
          </p:nvPr>
        </p:nvSpPr>
        <p:spPr/>
        <p:txBody>
          <a:bodyPr/>
          <a:lstStyle/>
          <a:p>
            <a:r>
              <a:rPr lang="nl-NL" b="1" dirty="0"/>
              <a:t>10. Meldplicht </a:t>
            </a:r>
            <a:r>
              <a:rPr lang="nl-NL" b="1" dirty="0" err="1"/>
              <a:t>datalek</a:t>
            </a:r>
            <a:endParaRPr lang="nl-NL" dirty="0"/>
          </a:p>
        </p:txBody>
      </p:sp>
      <p:sp>
        <p:nvSpPr>
          <p:cNvPr id="3" name="Tijdelijke aanduiding voor inhoud 2">
            <a:extLst>
              <a:ext uri="{FF2B5EF4-FFF2-40B4-BE49-F238E27FC236}">
                <a16:creationId xmlns:a16="http://schemas.microsoft.com/office/drawing/2014/main" id="{3627C90B-553F-4B2E-B7C5-28F523F5A090}"/>
              </a:ext>
            </a:extLst>
          </p:cNvPr>
          <p:cNvSpPr>
            <a:spLocks noGrp="1"/>
          </p:cNvSpPr>
          <p:nvPr>
            <p:ph idx="1"/>
          </p:nvPr>
        </p:nvSpPr>
        <p:spPr>
          <a:xfrm>
            <a:off x="680321" y="1635854"/>
            <a:ext cx="9613861" cy="4707796"/>
          </a:xfrm>
        </p:spPr>
        <p:txBody>
          <a:bodyPr>
            <a:normAutofit fontScale="55000" lnSpcReduction="20000"/>
          </a:bodyPr>
          <a:lstStyle/>
          <a:p>
            <a:r>
              <a:rPr lang="nl-NL" b="1" dirty="0"/>
              <a:t>Artikel 33 Melding van een inbreuk in verband met persoonsgegevens aan de toezichthoudende autoriteit </a:t>
            </a:r>
            <a:endParaRPr lang="nl-NL" dirty="0"/>
          </a:p>
          <a:p>
            <a:r>
              <a:rPr lang="nl-NL" dirty="0"/>
              <a:t>1.Indien een inbreuk in verband met persoonsgegevens heeft plaatsgevonden, meldt de verwerkingsverantwoordelijke deze zonder onredelijke vertraging en, indien mogelijk, uiterlijk 72 uur nadat hij er kennis van heeft genomen, aan de overeenkomstig artikel 55 bevoegde toezichthoudende autoriteit, tenzij het niet waarschijnlijk is dat de inbreuk in verband met persoonsgegevens een risico inhoudt voor de rechten en vrijheden van natuurlijke personen. Indien de melding aan de toezichthoudende autoriteit niet binnen 72 uur plaatsvindt, gaat zij vergezeld van een motivering voor de vertraging.</a:t>
            </a:r>
          </a:p>
          <a:p>
            <a:r>
              <a:rPr lang="nl-NL" dirty="0"/>
              <a:t>2.De verwerker informeert de verwerkingsverantwoordelijke zonder onredelijke vertraging zodra hij kennis heeft genomen van een inbreuk in verband met persoonsgegevens.</a:t>
            </a:r>
          </a:p>
          <a:p>
            <a:r>
              <a:rPr lang="nl-NL" dirty="0"/>
              <a:t>3.In de in lid 1 bedoelde melding wordt ten minste het volgende omschreven of meegedeeld:</a:t>
            </a:r>
          </a:p>
          <a:p>
            <a:r>
              <a:rPr lang="nl-NL" dirty="0"/>
              <a:t>a) de aard van de inbreuk in verband met persoonsgegevens, waar mogelijk onder vermelding van de categorieën van betrokkenen en persoonsgegevensregisters in kwestie en, bij benadering, het aantal betrokkenen en persoonsgegevensregisters in kwestie; </a:t>
            </a:r>
          </a:p>
          <a:p>
            <a:r>
              <a:rPr lang="nl-NL" dirty="0"/>
              <a:t>b) de naam en de contactgegevens van de functionaris voor gegevensbescherming of een ander contactpunt waar meer informatie kan worden verkregen; </a:t>
            </a:r>
          </a:p>
          <a:p>
            <a:r>
              <a:rPr lang="nl-NL" dirty="0"/>
              <a:t>c) de waarschijnlijke gevolgen van de inbreuk in verband met persoonsgegevens; </a:t>
            </a:r>
          </a:p>
          <a:p>
            <a:r>
              <a:rPr lang="nl-NL" dirty="0"/>
              <a:t>d) de maatregelen die de verwerkingsverantwoordelijke heeft voorgesteld of genomen om de inbreuk in verband met persoonsgegevens aan te pakken, waaronder, in voorkomend geval, de maatregelen ter beperking van de eventuele nadelige gevolgen daarvan. </a:t>
            </a:r>
          </a:p>
          <a:p>
            <a:r>
              <a:rPr lang="nl-NL" dirty="0"/>
              <a:t>4.Indien en voor zover het niet mogelijk is om alle informatie gelijktijdig te verstrekken, kan de informatie zonder onredelijke vertraging in stappen worden verstrekt. </a:t>
            </a:r>
          </a:p>
          <a:p>
            <a:r>
              <a:rPr lang="nl-NL" dirty="0"/>
              <a:t>5.De verwerkingsverantwoordelijke documenteert alle inbreuken in verband met persoonsgegevens, met inbegrip van de feiten omtrent de inbreuk in verband met persoonsgegevens, de gevolgen daarvan en de genomen corrigerende maatregelen. Die documentatie stelt de toezichthoudende autoriteit in staat de naleving van dit artikel te controleren.</a:t>
            </a:r>
          </a:p>
          <a:p>
            <a:endParaRPr lang="nl-NL" dirty="0"/>
          </a:p>
        </p:txBody>
      </p:sp>
    </p:spTree>
    <p:extLst>
      <p:ext uri="{BB962C8B-B14F-4D97-AF65-F5344CB8AC3E}">
        <p14:creationId xmlns:p14="http://schemas.microsoft.com/office/powerpoint/2010/main" val="5411104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B27FA-D399-42A3-8FD3-4588A3566800}"/>
              </a:ext>
            </a:extLst>
          </p:cNvPr>
          <p:cNvSpPr>
            <a:spLocks noGrp="1"/>
          </p:cNvSpPr>
          <p:nvPr>
            <p:ph type="title"/>
          </p:nvPr>
        </p:nvSpPr>
        <p:spPr/>
        <p:txBody>
          <a:bodyPr/>
          <a:lstStyle/>
          <a:p>
            <a:r>
              <a:rPr lang="nl-NL" dirty="0"/>
              <a:t>Rechten</a:t>
            </a:r>
          </a:p>
        </p:txBody>
      </p:sp>
      <p:sp>
        <p:nvSpPr>
          <p:cNvPr id="3" name="Tijdelijke aanduiding voor inhoud 2">
            <a:extLst>
              <a:ext uri="{FF2B5EF4-FFF2-40B4-BE49-F238E27FC236}">
                <a16:creationId xmlns:a16="http://schemas.microsoft.com/office/drawing/2014/main" id="{E3AF7D36-16D4-479A-971F-1D5C4AC8323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154462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87B2A-C793-4CDC-A412-E6132C043765}"/>
              </a:ext>
            </a:extLst>
          </p:cNvPr>
          <p:cNvSpPr>
            <a:spLocks noGrp="1"/>
          </p:cNvSpPr>
          <p:nvPr>
            <p:ph type="title"/>
          </p:nvPr>
        </p:nvSpPr>
        <p:spPr/>
        <p:txBody>
          <a:bodyPr/>
          <a:lstStyle/>
          <a:p>
            <a:r>
              <a:rPr lang="nl-NL" b="1" dirty="0"/>
              <a:t>1. Recht op inzage</a:t>
            </a:r>
            <a:br>
              <a:rPr lang="nl-NL" b="1" dirty="0"/>
            </a:br>
            <a:endParaRPr lang="nl-NL" dirty="0"/>
          </a:p>
        </p:txBody>
      </p:sp>
      <p:sp>
        <p:nvSpPr>
          <p:cNvPr id="3" name="Tijdelijke aanduiding voor inhoud 2">
            <a:extLst>
              <a:ext uri="{FF2B5EF4-FFF2-40B4-BE49-F238E27FC236}">
                <a16:creationId xmlns:a16="http://schemas.microsoft.com/office/drawing/2014/main" id="{BADE7BFA-4437-46AD-87CC-0A7D4D59C60D}"/>
              </a:ext>
            </a:extLst>
          </p:cNvPr>
          <p:cNvSpPr>
            <a:spLocks noGrp="1"/>
          </p:cNvSpPr>
          <p:nvPr>
            <p:ph idx="1"/>
          </p:nvPr>
        </p:nvSpPr>
        <p:spPr>
          <a:xfrm>
            <a:off x="680321" y="2160270"/>
            <a:ext cx="9613861" cy="4411979"/>
          </a:xfrm>
        </p:spPr>
        <p:txBody>
          <a:bodyPr>
            <a:normAutofit fontScale="62500" lnSpcReduction="20000"/>
          </a:bodyPr>
          <a:lstStyle/>
          <a:p>
            <a:r>
              <a:rPr lang="nl-NL" b="1" dirty="0"/>
              <a:t>Artikel 15 Recht van inzage van de betrokkene </a:t>
            </a:r>
            <a:endParaRPr lang="nl-NL" dirty="0"/>
          </a:p>
          <a:p>
            <a:r>
              <a:rPr lang="nl-NL" dirty="0"/>
              <a:t>1.De betrokkene heeft het recht om van de verwerkingsverantwoordelijke uitsluitsel te verkrijgen over het al dan niet verwerken van hem betreffende persoonsgegevens en, wanneer dat het geval is, om inzage te verkrijgen van die persoonsgegevens en van de volgende informatie: </a:t>
            </a:r>
          </a:p>
          <a:p>
            <a:r>
              <a:rPr lang="nl-NL" dirty="0"/>
              <a:t>a) de verwerkingsdoeleinden; </a:t>
            </a:r>
          </a:p>
          <a:p>
            <a:r>
              <a:rPr lang="nl-NL" dirty="0"/>
              <a:t>b) de betrokken categorieën van persoonsgegevens; </a:t>
            </a:r>
          </a:p>
          <a:p>
            <a:r>
              <a:rPr lang="nl-NL" dirty="0"/>
              <a:t>c) de ontvangers of categorieën van ontvangers aan wie de persoonsgegevens zijn of zullen worden verstrekt, met name ontvangers in derde landen of internationale organisaties; </a:t>
            </a:r>
          </a:p>
          <a:p>
            <a:r>
              <a:rPr lang="nl-NL" dirty="0"/>
              <a:t>d) indien mogelijk, de periode gedurende welke de persoonsgegevens naar verwachting zullen worden opgeslagen, of indien dat niet mogelijk is, de criteria om die termijn te bepalen; </a:t>
            </a:r>
          </a:p>
          <a:p>
            <a:r>
              <a:rPr lang="nl-NL" dirty="0"/>
              <a:t>e) dat de betrokkene het recht heeft de verwerkingsverantwoordelijke te verzoeken dat persoonsgegevens worden gerectificeerd of gewist, of dat de verwerking van hem betreffende persoonsgegevens wordt beperkt, alsmede het recht tegen die verwerking bezwaar te maken; </a:t>
            </a:r>
          </a:p>
          <a:p>
            <a:r>
              <a:rPr lang="nl-NL" dirty="0"/>
              <a:t>f) dat de betrokkene het recht heeft klacht in te dienen bij een toezichthoudende autoriteit; </a:t>
            </a:r>
          </a:p>
          <a:p>
            <a:r>
              <a:rPr lang="nl-NL" dirty="0"/>
              <a:t>g) wanneer de persoonsgegevens niet bij de betrokkene worden verzameld, alle beschikbare informatie over de bron van die gegevens; </a:t>
            </a:r>
          </a:p>
          <a:p>
            <a:r>
              <a:rPr lang="nl-NL" dirty="0"/>
              <a:t>h)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nl-NL" dirty="0"/>
          </a:p>
        </p:txBody>
      </p:sp>
    </p:spTree>
    <p:extLst>
      <p:ext uri="{BB962C8B-B14F-4D97-AF65-F5344CB8AC3E}">
        <p14:creationId xmlns:p14="http://schemas.microsoft.com/office/powerpoint/2010/main" val="40326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D1253-11DC-432D-8BDC-904E93E80A94}"/>
              </a:ext>
            </a:extLst>
          </p:cNvPr>
          <p:cNvSpPr>
            <a:spLocks noGrp="1"/>
          </p:cNvSpPr>
          <p:nvPr>
            <p:ph type="title"/>
          </p:nvPr>
        </p:nvSpPr>
        <p:spPr/>
        <p:txBody>
          <a:bodyPr/>
          <a:lstStyle/>
          <a:p>
            <a:r>
              <a:rPr lang="nl-NL" dirty="0"/>
              <a:t>Filmpje </a:t>
            </a:r>
          </a:p>
        </p:txBody>
      </p:sp>
      <p:sp>
        <p:nvSpPr>
          <p:cNvPr id="3" name="Tijdelijke aanduiding voor inhoud 2">
            <a:extLst>
              <a:ext uri="{FF2B5EF4-FFF2-40B4-BE49-F238E27FC236}">
                <a16:creationId xmlns:a16="http://schemas.microsoft.com/office/drawing/2014/main" id="{417A4E7D-D127-481E-9965-E30213ECEB25}"/>
              </a:ext>
            </a:extLst>
          </p:cNvPr>
          <p:cNvSpPr>
            <a:spLocks noGrp="1"/>
          </p:cNvSpPr>
          <p:nvPr>
            <p:ph idx="1"/>
          </p:nvPr>
        </p:nvSpPr>
        <p:spPr/>
        <p:txBody>
          <a:bodyPr/>
          <a:lstStyle/>
          <a:p>
            <a:r>
              <a:rPr lang="nl-NL" dirty="0">
                <a:hlinkClick r:id="rId2"/>
              </a:rPr>
              <a:t>https://observers.france24.com/en/20191008-deepfake-video-former-italian-pm-matteo-renzi-sparks-debate-italy</a:t>
            </a:r>
            <a:r>
              <a:rPr lang="nl-NL" dirty="0"/>
              <a:t> </a:t>
            </a:r>
          </a:p>
        </p:txBody>
      </p:sp>
    </p:spTree>
    <p:extLst>
      <p:ext uri="{BB962C8B-B14F-4D97-AF65-F5344CB8AC3E}">
        <p14:creationId xmlns:p14="http://schemas.microsoft.com/office/powerpoint/2010/main" val="23696706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28A98-8DCB-4944-AAE6-B5934658520E}"/>
              </a:ext>
            </a:extLst>
          </p:cNvPr>
          <p:cNvSpPr>
            <a:spLocks noGrp="1"/>
          </p:cNvSpPr>
          <p:nvPr>
            <p:ph type="title"/>
          </p:nvPr>
        </p:nvSpPr>
        <p:spPr/>
        <p:txBody>
          <a:bodyPr/>
          <a:lstStyle/>
          <a:p>
            <a:r>
              <a:rPr lang="nl-NL" b="1" dirty="0"/>
              <a:t>2. Recht op informatie </a:t>
            </a:r>
            <a:endParaRPr lang="nl-NL" dirty="0"/>
          </a:p>
        </p:txBody>
      </p:sp>
      <p:sp>
        <p:nvSpPr>
          <p:cNvPr id="3" name="Tijdelijke aanduiding voor inhoud 2">
            <a:extLst>
              <a:ext uri="{FF2B5EF4-FFF2-40B4-BE49-F238E27FC236}">
                <a16:creationId xmlns:a16="http://schemas.microsoft.com/office/drawing/2014/main" id="{40D11EF4-7195-4878-B83F-4B80F57C5425}"/>
              </a:ext>
            </a:extLst>
          </p:cNvPr>
          <p:cNvSpPr>
            <a:spLocks noGrp="1"/>
          </p:cNvSpPr>
          <p:nvPr>
            <p:ph idx="1"/>
          </p:nvPr>
        </p:nvSpPr>
        <p:spPr/>
        <p:txBody>
          <a:bodyPr>
            <a:normAutofit fontScale="77500" lnSpcReduction="20000"/>
          </a:bodyPr>
          <a:lstStyle/>
          <a:p>
            <a:r>
              <a:rPr lang="nl-NL" dirty="0"/>
              <a:t>Het individu heeft het recht om te weten welke gegevens er over hem worden verwerkt, hoe, waarom en door wie. Globaal kan hij vragen om de volgende informatie:</a:t>
            </a:r>
          </a:p>
          <a:p>
            <a:r>
              <a:rPr lang="nl-NL" dirty="0"/>
              <a:t> </a:t>
            </a:r>
          </a:p>
          <a:p>
            <a:r>
              <a:rPr lang="nl-NL" dirty="0"/>
              <a:t>- de verwerkingsdoeleinden; </a:t>
            </a:r>
          </a:p>
          <a:p>
            <a:r>
              <a:rPr lang="nl-NL" dirty="0"/>
              <a:t>- de categorieën van persoonsgegevens; </a:t>
            </a:r>
          </a:p>
          <a:p>
            <a:r>
              <a:rPr lang="nl-NL" dirty="0"/>
              <a:t>- de ontvangers aan wie de persoonsgegevens zijn of zullen worden verstrekt; </a:t>
            </a:r>
          </a:p>
          <a:p>
            <a:r>
              <a:rPr lang="nl-NL" dirty="0"/>
              <a:t>- de bewaartermijn; </a:t>
            </a:r>
          </a:p>
          <a:p>
            <a:r>
              <a:rPr lang="nl-NL" dirty="0"/>
              <a:t>- de rechten van het datasubject </a:t>
            </a:r>
          </a:p>
          <a:p>
            <a:r>
              <a:rPr lang="nl-NL" dirty="0"/>
              <a:t>- hoe de verantwoordelijke aan de gegevens is gekomen</a:t>
            </a:r>
          </a:p>
          <a:p>
            <a:r>
              <a:rPr lang="nl-NL" dirty="0"/>
              <a:t>- als er computergestuurde besluiten worden genomen, de </a:t>
            </a:r>
          </a:p>
          <a:p>
            <a:r>
              <a:rPr lang="nl-NL" dirty="0"/>
              <a:t>logica achter die besluiten </a:t>
            </a:r>
          </a:p>
          <a:p>
            <a:r>
              <a:rPr lang="nl-NL" dirty="0"/>
              <a:t>-als de gegevens worden doorgevoerd naar buiten de EU, welke waarborgen daarvoor gelden. </a:t>
            </a:r>
          </a:p>
          <a:p>
            <a:endParaRPr lang="nl-NL" dirty="0"/>
          </a:p>
          <a:p>
            <a:endParaRPr lang="nl-NL" dirty="0"/>
          </a:p>
        </p:txBody>
      </p:sp>
    </p:spTree>
    <p:extLst>
      <p:ext uri="{BB962C8B-B14F-4D97-AF65-F5344CB8AC3E}">
        <p14:creationId xmlns:p14="http://schemas.microsoft.com/office/powerpoint/2010/main" val="1347019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29996-E530-4FC0-9638-961EC42EBD3E}"/>
              </a:ext>
            </a:extLst>
          </p:cNvPr>
          <p:cNvSpPr>
            <a:spLocks noGrp="1"/>
          </p:cNvSpPr>
          <p:nvPr>
            <p:ph type="title"/>
          </p:nvPr>
        </p:nvSpPr>
        <p:spPr/>
        <p:txBody>
          <a:bodyPr/>
          <a:lstStyle/>
          <a:p>
            <a:r>
              <a:rPr lang="nl-NL" b="1" dirty="0"/>
              <a:t>3. Recht op kopie</a:t>
            </a:r>
            <a:endParaRPr lang="nl-NL" dirty="0"/>
          </a:p>
        </p:txBody>
      </p:sp>
      <p:sp>
        <p:nvSpPr>
          <p:cNvPr id="3" name="Tijdelijke aanduiding voor inhoud 2">
            <a:extLst>
              <a:ext uri="{FF2B5EF4-FFF2-40B4-BE49-F238E27FC236}">
                <a16:creationId xmlns:a16="http://schemas.microsoft.com/office/drawing/2014/main" id="{AC8CF634-F958-41D6-8969-A54E4D9C82C9}"/>
              </a:ext>
            </a:extLst>
          </p:cNvPr>
          <p:cNvSpPr>
            <a:spLocks noGrp="1"/>
          </p:cNvSpPr>
          <p:nvPr>
            <p:ph idx="1"/>
          </p:nvPr>
        </p:nvSpPr>
        <p:spPr/>
        <p:txBody>
          <a:bodyPr>
            <a:normAutofit fontScale="85000" lnSpcReduction="10000"/>
          </a:bodyPr>
          <a:lstStyle/>
          <a:p>
            <a:r>
              <a:rPr lang="nl-NL" dirty="0"/>
              <a:t>Het individu heeft het recht op een kopie van de over hem verwerkte persoonsgegevens. Een voorbeeld is het opvragen van een patiëntendossier. Het kopie wordt bij voorkeur digitaal verstrekt, maar dat hoeft niet. </a:t>
            </a:r>
          </a:p>
          <a:p>
            <a:r>
              <a:rPr lang="nl-NL" dirty="0"/>
              <a:t> </a:t>
            </a:r>
          </a:p>
          <a:p>
            <a:r>
              <a:rPr lang="nl-NL" dirty="0"/>
              <a:t>Redelijke kosten die worden gemaakt kunnen bij het individu in rekening worden gebracht.</a:t>
            </a:r>
          </a:p>
          <a:p>
            <a:r>
              <a:rPr lang="nl-NL" dirty="0"/>
              <a:t> </a:t>
            </a:r>
          </a:p>
          <a:p>
            <a:r>
              <a:rPr lang="nl-NL" dirty="0"/>
              <a:t>De verantwoordelijke moet wel alle informatie verwijderen uit het dossier die de rechten van anderen in het gevaar kunnen brengen. Het kan dan gaan om informatie waarop intellectueel eigendom rust of om informatie die schade toebrengt aan de positie van anderen. Dat laatste kan bijvoorbeeld het geval zijn als in het dossier van een kind ook gevoelige en compromitterende informatie staat over de stiefvader. Die informatie moet dan worden weggelakt als het kind zijn dossier opvraagt.</a:t>
            </a:r>
          </a:p>
          <a:p>
            <a:endParaRPr lang="nl-NL" dirty="0"/>
          </a:p>
        </p:txBody>
      </p:sp>
    </p:spTree>
    <p:extLst>
      <p:ext uri="{BB962C8B-B14F-4D97-AF65-F5344CB8AC3E}">
        <p14:creationId xmlns:p14="http://schemas.microsoft.com/office/powerpoint/2010/main" val="25249471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A6DBA-3911-47BF-A430-71495533A212}"/>
              </a:ext>
            </a:extLst>
          </p:cNvPr>
          <p:cNvSpPr>
            <a:spLocks noGrp="1"/>
          </p:cNvSpPr>
          <p:nvPr>
            <p:ph type="title"/>
          </p:nvPr>
        </p:nvSpPr>
        <p:spPr/>
        <p:txBody>
          <a:bodyPr/>
          <a:lstStyle/>
          <a:p>
            <a:r>
              <a:rPr lang="nl-NL" b="1" dirty="0"/>
              <a:t>4. Recht op </a:t>
            </a:r>
            <a:r>
              <a:rPr lang="nl-NL" b="1" dirty="0" err="1"/>
              <a:t>dataportabiliteit</a:t>
            </a:r>
            <a:endParaRPr lang="nl-NL" dirty="0"/>
          </a:p>
        </p:txBody>
      </p:sp>
      <p:sp>
        <p:nvSpPr>
          <p:cNvPr id="3" name="Tijdelijke aanduiding voor inhoud 2">
            <a:extLst>
              <a:ext uri="{FF2B5EF4-FFF2-40B4-BE49-F238E27FC236}">
                <a16:creationId xmlns:a16="http://schemas.microsoft.com/office/drawing/2014/main" id="{76830FA2-448C-4891-9B53-72B1AD8CC69E}"/>
              </a:ext>
            </a:extLst>
          </p:cNvPr>
          <p:cNvSpPr>
            <a:spLocks noGrp="1"/>
          </p:cNvSpPr>
          <p:nvPr>
            <p:ph idx="1"/>
          </p:nvPr>
        </p:nvSpPr>
        <p:spPr>
          <a:xfrm>
            <a:off x="680321" y="2336872"/>
            <a:ext cx="9613861" cy="3949627"/>
          </a:xfrm>
        </p:spPr>
        <p:txBody>
          <a:bodyPr>
            <a:normAutofit fontScale="62500" lnSpcReduction="20000"/>
          </a:bodyPr>
          <a:lstStyle/>
          <a:p>
            <a:r>
              <a:rPr lang="nl-NL" b="1" dirty="0"/>
              <a:t>Artikel 20 Recht op overdraagbaarheid van gegevens </a:t>
            </a:r>
            <a:endParaRPr lang="nl-NL" dirty="0"/>
          </a:p>
          <a:p>
            <a:r>
              <a:rPr lang="nl-NL" dirty="0"/>
              <a:t> </a:t>
            </a:r>
          </a:p>
          <a:p>
            <a:r>
              <a:rPr lang="nl-NL" dirty="0"/>
              <a:t>1.De betrokkene heeft het recht de hem betreffende persoonsgegevens, die hij aan een verwerkingsverantwoordelijke heeft verstrekt, in een gestructureerde, gangbare en </a:t>
            </a:r>
            <a:r>
              <a:rPr lang="nl-NL" dirty="0" err="1"/>
              <a:t>machineleesbare</a:t>
            </a:r>
            <a:r>
              <a:rPr lang="nl-NL" dirty="0"/>
              <a:t> vorm te verkrijgen, en hij heeft het recht die gegevens aan een andere verwerkingsverantwoordelijke over te dragen, zonder daarbij te worden gehinderd door de verwerkingsverantwoordelijke aan wie de persoonsgegevens waren verstrekt, indien: </a:t>
            </a:r>
          </a:p>
          <a:p>
            <a:r>
              <a:rPr lang="nl-NL" dirty="0"/>
              <a:t>a) de verwerking berust op toestemming uit hoofde van artikel 6, lid 1, punt a), of artikel 9, lid 2, punt a), of op een overeenkomst uit hoofde van artikel 6, lid 1, punt b); </a:t>
            </a:r>
          </a:p>
          <a:p>
            <a:r>
              <a:rPr lang="nl-NL" dirty="0"/>
              <a:t>en b) de verwerking via geautomatiseerde procedés wordt verricht. </a:t>
            </a:r>
          </a:p>
          <a:p>
            <a:r>
              <a:rPr lang="nl-NL" dirty="0"/>
              <a:t>2.Bij de uitoefening van zijn recht op gegevensoverdraagbaarheid uit hoofde van lid 1 heeft de betrokkene het recht dat de persoonsgegevens, indien dit technisch mogelijk is, rechtstreeks van de ene verwerkingsverantwoordelijke naar de andere worden doorgezonden. </a:t>
            </a:r>
          </a:p>
          <a:p>
            <a:r>
              <a:rPr lang="nl-NL" dirty="0"/>
              <a:t>3.De uitoefening van het in lid 1 van dit artikel bedoelde recht laat artikel 17 onverlet. Dat recht geldt niet voor de verwerking die noodzakelijk is voor de vervulling van een taak van algemeen belang of van een taak in het kader van de uitoefening van het openbaar gezag dat aan de verwerkingsverantwoordelijke is verleend. </a:t>
            </a:r>
          </a:p>
          <a:p>
            <a:r>
              <a:rPr lang="nl-NL" dirty="0"/>
              <a:t>4.Het in lid 1 bedoelde recht doet geen afbreuk aan de rechten en vrijheden van anderen.</a:t>
            </a:r>
          </a:p>
          <a:p>
            <a:endParaRPr lang="nl-NL" dirty="0"/>
          </a:p>
        </p:txBody>
      </p:sp>
    </p:spTree>
    <p:extLst>
      <p:ext uri="{BB962C8B-B14F-4D97-AF65-F5344CB8AC3E}">
        <p14:creationId xmlns:p14="http://schemas.microsoft.com/office/powerpoint/2010/main" val="41007122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CA0EC-A199-4966-AD9D-716EA5E674B7}"/>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52AEEB42-DA91-4B7B-BCFA-ABBA0312BEA9}"/>
              </a:ext>
            </a:extLst>
          </p:cNvPr>
          <p:cNvSpPr>
            <a:spLocks noGrp="1"/>
          </p:cNvSpPr>
          <p:nvPr>
            <p:ph idx="1"/>
          </p:nvPr>
        </p:nvSpPr>
        <p:spPr/>
        <p:txBody>
          <a:bodyPr/>
          <a:lstStyle/>
          <a:p>
            <a:r>
              <a:rPr lang="nl-NL" b="1" dirty="0"/>
              <a:t>Artikel 16 Recht op rectificatie </a:t>
            </a:r>
            <a:endParaRPr lang="nl-NL" dirty="0"/>
          </a:p>
          <a:p>
            <a:r>
              <a:rPr lang="nl-NL" dirty="0"/>
              <a:t> </a:t>
            </a:r>
          </a:p>
          <a:p>
            <a:r>
              <a:rPr lang="nl-NL" dirty="0"/>
              <a:t>De betrokkene heeft het recht om van de verwerkingsverantwoordelijke onverwijld rectificatie van hem betreffende onjuiste persoonsgegevens te verkrijgen. Met inachtneming van de doeleinden van de verwerking heeft de betrokkene het recht </a:t>
            </a:r>
            <a:r>
              <a:rPr lang="nl-NL" dirty="0" err="1"/>
              <a:t>vervollediging</a:t>
            </a:r>
            <a:r>
              <a:rPr lang="nl-NL" dirty="0"/>
              <a:t> van onvolledige persoonsgegevens te verkrijgen, onder meer door een aanvullende verklaring te verstrekken.</a:t>
            </a:r>
          </a:p>
          <a:p>
            <a:endParaRPr lang="nl-NL" dirty="0"/>
          </a:p>
        </p:txBody>
      </p:sp>
    </p:spTree>
    <p:extLst>
      <p:ext uri="{BB962C8B-B14F-4D97-AF65-F5344CB8AC3E}">
        <p14:creationId xmlns:p14="http://schemas.microsoft.com/office/powerpoint/2010/main" val="5773007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EA35B-4E3E-45FA-B7FA-4F1B2E4B5D03}"/>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6D597CDB-2248-419A-999C-44E51C37412B}"/>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22084019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BE4D0-4D61-44E8-8582-38D5D1AF1682}"/>
              </a:ext>
            </a:extLst>
          </p:cNvPr>
          <p:cNvSpPr>
            <a:spLocks noGrp="1"/>
          </p:cNvSpPr>
          <p:nvPr>
            <p:ph type="title"/>
          </p:nvPr>
        </p:nvSpPr>
        <p:spPr/>
        <p:txBody>
          <a:bodyPr>
            <a:normAutofit fontScale="90000"/>
          </a:bodyPr>
          <a:lstStyle/>
          <a:p>
            <a:r>
              <a:rPr lang="nl-NL" dirty="0"/>
              <a:t>6. R</a:t>
            </a:r>
            <a:r>
              <a:rPr lang="nl-NL" b="1" dirty="0"/>
              <a:t>echt om niet onderworpen te worden aan automatische besluitvorming</a:t>
            </a:r>
            <a:endParaRPr lang="nl-NL" dirty="0"/>
          </a:p>
        </p:txBody>
      </p:sp>
      <p:sp>
        <p:nvSpPr>
          <p:cNvPr id="3" name="Tijdelijke aanduiding voor inhoud 2">
            <a:extLst>
              <a:ext uri="{FF2B5EF4-FFF2-40B4-BE49-F238E27FC236}">
                <a16:creationId xmlns:a16="http://schemas.microsoft.com/office/drawing/2014/main" id="{8547DBAA-1B6F-4903-97C2-5D0118E67E90}"/>
              </a:ext>
            </a:extLst>
          </p:cNvPr>
          <p:cNvSpPr>
            <a:spLocks noGrp="1"/>
          </p:cNvSpPr>
          <p:nvPr>
            <p:ph idx="1"/>
          </p:nvPr>
        </p:nvSpPr>
        <p:spPr>
          <a:xfrm>
            <a:off x="680321" y="2336872"/>
            <a:ext cx="9613861" cy="4052497"/>
          </a:xfrm>
        </p:spPr>
        <p:txBody>
          <a:bodyPr>
            <a:normAutofit fontScale="62500" lnSpcReduction="20000"/>
          </a:bodyPr>
          <a:lstStyle/>
          <a:p>
            <a:r>
              <a:rPr lang="nl-NL" b="1" dirty="0"/>
              <a:t>Artikel 22 Geautomatiseerde individuele besluitvorming, waaronder profilering </a:t>
            </a:r>
            <a:endParaRPr lang="nl-NL" dirty="0"/>
          </a:p>
          <a:p>
            <a:r>
              <a:rPr lang="nl-NL" dirty="0"/>
              <a:t>1.De betrokkene heeft het recht niet te worden onderworpen aan een uitsluitend op geautomatiseerde verwerking, waaronder profilering, gebaseerd besluit waaraan voor hem rechtsgevolgen zijn verbonden of dat hem anderszins in aanmerkelijke mate treft. </a:t>
            </a:r>
          </a:p>
          <a:p>
            <a:r>
              <a:rPr lang="nl-NL" dirty="0"/>
              <a:t>2.Lid 1 geldt niet indien het besluit: </a:t>
            </a:r>
          </a:p>
          <a:p>
            <a:r>
              <a:rPr lang="nl-NL" dirty="0"/>
              <a:t>a)noodzakelijk is voor de totstandkoming of de uitvoering van een overeenkomst tussen de betrokkene en een verwerkingsverantwoordelijke; </a:t>
            </a:r>
          </a:p>
          <a:p>
            <a:r>
              <a:rPr lang="nl-NL" dirty="0"/>
              <a:t>b) is toegestaan bij een Unierechtelijke of lidstaatrechtelijke bepaling die op de verwerkingsverantwoordelijke van toepassing is en die ook voorziet in passende maatregelen ter bescherming van de rechten en vrijheden en gerechtvaardigde belangen van de betrokkene; of </a:t>
            </a:r>
          </a:p>
          <a:p>
            <a:r>
              <a:rPr lang="nl-NL" dirty="0"/>
              <a:t>c) berust op de uitdrukkelijke toestemming van de betrokkene. </a:t>
            </a:r>
          </a:p>
          <a:p>
            <a:r>
              <a:rPr lang="nl-NL" dirty="0"/>
              <a:t>3.In de in lid 2, punten a) en c), bedoelde gevallen treft de verwerkingsverantwoordelijke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 </a:t>
            </a:r>
          </a:p>
          <a:p>
            <a:r>
              <a:rPr lang="nl-NL" dirty="0"/>
              <a:t>4.De in lid 2 bedoelde besluiten worden niet gebaseerd op de in artikel 9, lid 1, bedoelde bijzondere categorieën van persoonsgegevens, tenzij artikel 9, lid 2, punt a) of g), van toepassing is en er passende maatregelen ter bescherming van de gerechtvaardigde belangen van de betrokkene zijn getroffen.</a:t>
            </a:r>
          </a:p>
          <a:p>
            <a:endParaRPr lang="nl-NL" dirty="0"/>
          </a:p>
        </p:txBody>
      </p:sp>
    </p:spTree>
    <p:extLst>
      <p:ext uri="{BB962C8B-B14F-4D97-AF65-F5344CB8AC3E}">
        <p14:creationId xmlns:p14="http://schemas.microsoft.com/office/powerpoint/2010/main" val="37157511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6FDD-C92C-4806-8664-CECBF7CBE383}"/>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570F678-AE89-49EE-9333-7B1FE42B7A29}"/>
              </a:ext>
            </a:extLst>
          </p:cNvPr>
          <p:cNvSpPr>
            <a:spLocks noGrp="1"/>
          </p:cNvSpPr>
          <p:nvPr>
            <p:ph idx="1"/>
          </p:nvPr>
        </p:nvSpPr>
        <p:spPr>
          <a:xfrm>
            <a:off x="680321" y="2336872"/>
            <a:ext cx="9613861" cy="4201087"/>
          </a:xfrm>
        </p:spPr>
        <p:txBody>
          <a:bodyPr>
            <a:normAutofit fontScale="70000" lnSpcReduction="20000"/>
          </a:bodyPr>
          <a:lstStyle/>
          <a:p>
            <a:r>
              <a:rPr lang="nl-NL" b="1" dirty="0"/>
              <a:t>Artikel 17 Recht op </a:t>
            </a:r>
            <a:r>
              <a:rPr lang="nl-NL" b="1" dirty="0" err="1"/>
              <a:t>gegevenswissing</a:t>
            </a:r>
            <a:r>
              <a:rPr lang="nl-NL" b="1" dirty="0"/>
              <a:t> („recht op vergetelheid”) </a:t>
            </a:r>
            <a:endParaRPr lang="nl-NL" dirty="0"/>
          </a:p>
          <a:p>
            <a:r>
              <a:rPr lang="nl-NL" dirty="0"/>
              <a:t>1.De betrokkene heeft het recht van de verwerkingsverantwoordelijke zonder onredelijke vertraging </a:t>
            </a:r>
            <a:r>
              <a:rPr lang="nl-NL" dirty="0" err="1"/>
              <a:t>wissing</a:t>
            </a:r>
            <a:r>
              <a:rPr lang="nl-NL" dirty="0"/>
              <a:t> van hem betreffende persoonsgegevens te verkrijgen en de verwerkingsverantwoordelijke is verplicht persoonsgegevens zonder onredelijke vertraging te wissen wanneer een van de volgende gevallen van toepassing is: </a:t>
            </a:r>
          </a:p>
          <a:p>
            <a:r>
              <a:rPr lang="nl-NL" dirty="0"/>
              <a:t>a) de persoonsgegevens zijn niet langer nodig voor de doeleinden waarvoor zij zijn verzameld of anderszins verwerkt;</a:t>
            </a:r>
          </a:p>
          <a:p>
            <a:r>
              <a:rPr lang="nl-NL" dirty="0"/>
              <a:t>b) de betrokkene trekt de toestemming waarop de verwerking overeenkomstig artikel 6, lid 1, punt a), of artikel 9, lid 2, punt a), berust, in, en er is geen andere rechtsgrond voor de verwerking; </a:t>
            </a:r>
          </a:p>
          <a:p>
            <a:r>
              <a:rPr lang="nl-NL" dirty="0"/>
              <a:t>c) de betrokkene maakt overeenkomstig artikel 21, lid 1, bezwaar tegen de verwerking, en er zijn geen prevalerende dwingende gerechtvaardigde gronden voor de verwerking, of de betrokkene maakt bezwaar tegen de verwerking overeenkomstig artikel 21, lid 2; </a:t>
            </a:r>
          </a:p>
          <a:p>
            <a:r>
              <a:rPr lang="nl-NL" dirty="0"/>
              <a:t>d) de persoonsgegevens zijn onrechtmatig verwerkt; </a:t>
            </a:r>
          </a:p>
          <a:p>
            <a:r>
              <a:rPr lang="nl-NL" dirty="0"/>
              <a:t>e) de persoonsgegevens moeten worden gewist om te voldoen aan een in het Unierecht of het </a:t>
            </a:r>
            <a:r>
              <a:rPr lang="nl-NL" dirty="0" err="1"/>
              <a:t>lidstatelijke</a:t>
            </a:r>
            <a:r>
              <a:rPr lang="nl-NL" dirty="0"/>
              <a:t> recht neergelegde wettelijke verplichting die op de verwerkingsverantwoordelijke rust; </a:t>
            </a:r>
          </a:p>
          <a:p>
            <a:r>
              <a:rPr lang="nl-NL" dirty="0"/>
              <a:t>f) de persoonsgegevens zijn verzameld in verband met een aanbod van diensten van de informatiemaatschappij als bedoeld in artikel 8, lid 1. </a:t>
            </a:r>
          </a:p>
          <a:p>
            <a:endParaRPr lang="nl-NL" dirty="0"/>
          </a:p>
        </p:txBody>
      </p:sp>
    </p:spTree>
    <p:extLst>
      <p:ext uri="{BB962C8B-B14F-4D97-AF65-F5344CB8AC3E}">
        <p14:creationId xmlns:p14="http://schemas.microsoft.com/office/powerpoint/2010/main" val="38744293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20925-97C6-4583-AF8D-9C3A6A6A7C8B}"/>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CA248285-AD1C-421D-9D7B-2BB698824103}"/>
              </a:ext>
            </a:extLst>
          </p:cNvPr>
          <p:cNvSpPr>
            <a:spLocks noGrp="1"/>
          </p:cNvSpPr>
          <p:nvPr>
            <p:ph idx="1"/>
          </p:nvPr>
        </p:nvSpPr>
        <p:spPr>
          <a:xfrm>
            <a:off x="680321" y="2336872"/>
            <a:ext cx="9613861" cy="4086787"/>
          </a:xfrm>
        </p:spPr>
        <p:txBody>
          <a:bodyPr>
            <a:normAutofit fontScale="62500" lnSpcReduction="20000"/>
          </a:bodyPr>
          <a:lstStyle/>
          <a:p>
            <a:r>
              <a:rPr lang="nl-NL" dirty="0"/>
              <a:t>2.Wanneer de verwerkingsverantwoordelijke de persoonsgegevens openbaar heeft gemaakt en overeenkomstig lid 1 verplicht is de persoonsgegevens te wissen, neemt hij, rekening houdend met de beschikbare technologie en de uitvoeringskosten, redelijke maatregelen, waaronder technische maatregelen, om verwerkingsverantwoordelijken die de persoonsgegevens verwerken, ervan op de hoogte te stellen dat de betrokkene de verwerkingsverantwoordelijken heeft verzocht om iedere koppeling naar, of kopie of reproductie van die persoonsgegevens te wissen. </a:t>
            </a:r>
          </a:p>
          <a:p>
            <a:r>
              <a:rPr lang="nl-NL" dirty="0"/>
              <a:t>3.De leden 1 en 2 zijn niet van toepassing voor zover verwerking nodig is: </a:t>
            </a:r>
          </a:p>
          <a:p>
            <a:r>
              <a:rPr lang="nl-NL" dirty="0"/>
              <a:t>a) voor het uitoefenen van het recht op vrijheid van meningsuiting en informatie; </a:t>
            </a:r>
          </a:p>
          <a:p>
            <a:r>
              <a:rPr lang="nl-NL" dirty="0"/>
              <a:t>b)voor het nakomen van een in een het Unierecht of het </a:t>
            </a:r>
            <a:r>
              <a:rPr lang="nl-NL" dirty="0" err="1"/>
              <a:t>lidstatelijke</a:t>
            </a:r>
            <a:r>
              <a:rPr lang="nl-NL" dirty="0"/>
              <a:t> recht neergelegde wettelijke verwerkingsverplichting die op de verwerkingsverantwoordelijke rust, of voor het vervullen van een taak van algemeen belang of het uitoefenen van het openbaar gezag dat aan de verwerkingsverantwoordelijke is verleend; </a:t>
            </a:r>
          </a:p>
          <a:p>
            <a:r>
              <a:rPr lang="nl-NL" dirty="0"/>
              <a:t>c) om redenen van algemeen belang op het gebied van volksgezondheid overeenkomstig artikel 9, lid 2, punten h) en i), en artikel 9, lid 3; </a:t>
            </a:r>
          </a:p>
          <a:p>
            <a:r>
              <a:rPr lang="nl-NL" dirty="0"/>
              <a:t>d) met het oog op archivering in het algemeen belang, wetenschappelijk of historisch onderzoek of statistische doeleinden overeenkomstig artikel 89, lid 1, voor zover het in lid 1 bedoelde recht de verwezenlijking van de doeleinden van die verwerking onmogelijk dreigt te maken of ernstig in het gedrang dreigt te brengen; </a:t>
            </a:r>
          </a:p>
          <a:p>
            <a:r>
              <a:rPr lang="nl-NL" dirty="0"/>
              <a:t>e) voor de instelling, uitoefening of onderbouwing van een rechtsvordering.</a:t>
            </a:r>
          </a:p>
        </p:txBody>
      </p:sp>
    </p:spTree>
    <p:extLst>
      <p:ext uri="{BB962C8B-B14F-4D97-AF65-F5344CB8AC3E}">
        <p14:creationId xmlns:p14="http://schemas.microsoft.com/office/powerpoint/2010/main" val="27421022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C0A7E-4794-4AF0-9A85-54E5CA672754}"/>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9B48AF7-F504-4442-92EE-0FB473073573}"/>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40199760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04CF9-F2C8-49DD-B86F-683D656BD44F}"/>
              </a:ext>
            </a:extLst>
          </p:cNvPr>
          <p:cNvSpPr>
            <a:spLocks noGrp="1"/>
          </p:cNvSpPr>
          <p:nvPr>
            <p:ph type="title"/>
          </p:nvPr>
        </p:nvSpPr>
        <p:spPr/>
        <p:txBody>
          <a:bodyPr/>
          <a:lstStyle/>
          <a:p>
            <a:r>
              <a:rPr lang="nl-NL" b="1" dirty="0"/>
              <a:t>8. Recht op bezwaar</a:t>
            </a:r>
            <a:endParaRPr lang="nl-NL" dirty="0"/>
          </a:p>
        </p:txBody>
      </p:sp>
      <p:sp>
        <p:nvSpPr>
          <p:cNvPr id="3" name="Tijdelijke aanduiding voor inhoud 2">
            <a:extLst>
              <a:ext uri="{FF2B5EF4-FFF2-40B4-BE49-F238E27FC236}">
                <a16:creationId xmlns:a16="http://schemas.microsoft.com/office/drawing/2014/main" id="{0F2DAB1A-7835-44CF-A848-0985676BD4D7}"/>
              </a:ext>
            </a:extLst>
          </p:cNvPr>
          <p:cNvSpPr>
            <a:spLocks noGrp="1"/>
          </p:cNvSpPr>
          <p:nvPr>
            <p:ph idx="1"/>
          </p:nvPr>
        </p:nvSpPr>
        <p:spPr/>
        <p:txBody>
          <a:bodyPr>
            <a:normAutofit fontScale="77500" lnSpcReduction="20000"/>
          </a:bodyPr>
          <a:lstStyle/>
          <a:p>
            <a:r>
              <a:rPr lang="nl-NL" b="1" dirty="0"/>
              <a:t>Artikel 21 Recht van bezwaar </a:t>
            </a:r>
            <a:endParaRPr lang="nl-NL" dirty="0"/>
          </a:p>
          <a:p>
            <a:r>
              <a:rPr lang="nl-NL" dirty="0"/>
              <a:t> </a:t>
            </a:r>
          </a:p>
          <a:p>
            <a:r>
              <a:rPr lang="nl-NL" dirty="0"/>
              <a:t>1.De betrokkene heeft te allen tijde het recht om vanwege met zijn specifieke situatie verband houdende redenen bezwaar te maken tegen de verwerking van hem betreffende persoonsgegevens op basis van artikel 6, lid 1, onder e) of f), van artikel 6, lid 1,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 </a:t>
            </a:r>
          </a:p>
          <a:p>
            <a:r>
              <a:rPr lang="nl-NL" dirty="0"/>
              <a:t>2.Wanneer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 </a:t>
            </a:r>
          </a:p>
          <a:p>
            <a:r>
              <a:rPr lang="nl-NL" dirty="0"/>
              <a:t>3.Wanneer de betrokkene bezwaar maakt tegen verwerking ten behoeve van direct marketing, worden de persoonsgegevens niet meer voor deze doeleinden verwerkt.</a:t>
            </a:r>
          </a:p>
          <a:p>
            <a:endParaRPr lang="nl-NL" dirty="0"/>
          </a:p>
        </p:txBody>
      </p:sp>
    </p:spTree>
    <p:extLst>
      <p:ext uri="{BB962C8B-B14F-4D97-AF65-F5344CB8AC3E}">
        <p14:creationId xmlns:p14="http://schemas.microsoft.com/office/powerpoint/2010/main" val="347967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3B80-AFF7-42BC-AA3E-53913FDE27C0}"/>
              </a:ext>
            </a:extLst>
          </p:cNvPr>
          <p:cNvSpPr>
            <a:spLocks noGrp="1"/>
          </p:cNvSpPr>
          <p:nvPr>
            <p:ph type="title"/>
          </p:nvPr>
        </p:nvSpPr>
        <p:spPr/>
        <p:txBody>
          <a:bodyPr/>
          <a:lstStyle/>
          <a:p>
            <a:r>
              <a:rPr lang="nl-NL" dirty="0"/>
              <a:t>Kansen</a:t>
            </a:r>
          </a:p>
        </p:txBody>
      </p:sp>
      <p:sp>
        <p:nvSpPr>
          <p:cNvPr id="3" name="Tijdelijke aanduiding voor inhoud 2">
            <a:extLst>
              <a:ext uri="{FF2B5EF4-FFF2-40B4-BE49-F238E27FC236}">
                <a16:creationId xmlns:a16="http://schemas.microsoft.com/office/drawing/2014/main" id="{BBBF3F4C-0AEB-4097-9EFB-98B92957979B}"/>
              </a:ext>
            </a:extLst>
          </p:cNvPr>
          <p:cNvSpPr>
            <a:spLocks noGrp="1"/>
          </p:cNvSpPr>
          <p:nvPr>
            <p:ph idx="1"/>
          </p:nvPr>
        </p:nvSpPr>
        <p:spPr/>
        <p:txBody>
          <a:bodyPr/>
          <a:lstStyle/>
          <a:p>
            <a:r>
              <a:rPr lang="nl-NL" dirty="0"/>
              <a:t>Satire: politici, staatshoofd, acteurs, bekenden</a:t>
            </a:r>
          </a:p>
          <a:p>
            <a:r>
              <a:rPr lang="nl-NL" dirty="0"/>
              <a:t>Overleden personen: kunst, acteurs, bekenden</a:t>
            </a:r>
          </a:p>
          <a:p>
            <a:r>
              <a:rPr lang="nl-NL" dirty="0"/>
              <a:t>Vervanging werknemers: virtuele assistent, </a:t>
            </a:r>
            <a:r>
              <a:rPr lang="nl-NL" dirty="0" err="1"/>
              <a:t>influencer</a:t>
            </a:r>
            <a:r>
              <a:rPr lang="nl-NL" dirty="0"/>
              <a:t>, acteurs</a:t>
            </a:r>
          </a:p>
          <a:p>
            <a:r>
              <a:rPr lang="nl-NL" dirty="0"/>
              <a:t>Live gesprekken: </a:t>
            </a:r>
            <a:r>
              <a:rPr lang="nl-NL" dirty="0" err="1"/>
              <a:t>businesscall</a:t>
            </a:r>
            <a:r>
              <a:rPr lang="nl-NL" dirty="0"/>
              <a:t>, medische toepassing, journalistiek</a:t>
            </a:r>
          </a:p>
          <a:p>
            <a:r>
              <a:rPr lang="nl-NL" dirty="0"/>
              <a:t>Medische toepassing: scans, modellen, spraakproblemen, </a:t>
            </a:r>
            <a:r>
              <a:rPr lang="nl-NL" dirty="0" err="1"/>
              <a:t>identiteitsproblement</a:t>
            </a:r>
            <a:endParaRPr lang="nl-NL" dirty="0"/>
          </a:p>
          <a:p>
            <a:r>
              <a:rPr lang="nl-NL" dirty="0"/>
              <a:t>Strafrechtelijk: </a:t>
            </a:r>
            <a:r>
              <a:rPr lang="nl-NL" dirty="0" err="1"/>
              <a:t>Sweetie</a:t>
            </a:r>
            <a:r>
              <a:rPr lang="nl-NL" dirty="0"/>
              <a:t> 2.0, nabootsing plaats delict</a:t>
            </a:r>
          </a:p>
          <a:p>
            <a:r>
              <a:rPr lang="nl-NL" dirty="0"/>
              <a:t>Retail: kleding passen, virtuele tour winkel</a:t>
            </a:r>
          </a:p>
          <a:p>
            <a:r>
              <a:rPr lang="nl-NL" dirty="0"/>
              <a:t>Onderwijs: college door historisch figuur</a:t>
            </a:r>
          </a:p>
          <a:p>
            <a:r>
              <a:rPr lang="nl-NL" dirty="0"/>
              <a:t>Goede doelen: oproep alle talen door BN’er + politici</a:t>
            </a:r>
          </a:p>
          <a:p>
            <a:endParaRPr lang="nl-NL" dirty="0"/>
          </a:p>
        </p:txBody>
      </p:sp>
    </p:spTree>
    <p:extLst>
      <p:ext uri="{BB962C8B-B14F-4D97-AF65-F5344CB8AC3E}">
        <p14:creationId xmlns:p14="http://schemas.microsoft.com/office/powerpoint/2010/main" val="3229887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C2FFA-413F-4A39-A59E-29B4B4ACEE57}"/>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82B43834-CEDD-474F-9317-E8E26FCC78E9}"/>
              </a:ext>
            </a:extLst>
          </p:cNvPr>
          <p:cNvSpPr>
            <a:spLocks noGrp="1"/>
          </p:cNvSpPr>
          <p:nvPr>
            <p:ph idx="1"/>
          </p:nvPr>
        </p:nvSpPr>
        <p:spPr>
          <a:xfrm>
            <a:off x="680321" y="2336872"/>
            <a:ext cx="9613861" cy="4281098"/>
          </a:xfrm>
        </p:spPr>
        <p:txBody>
          <a:bodyPr>
            <a:normAutofit fontScale="85000" lnSpcReduction="20000"/>
          </a:bodyPr>
          <a:lstStyle/>
          <a:p>
            <a:r>
              <a:rPr lang="nl-NL" b="1" dirty="0"/>
              <a:t>Artikel 18 Recht op beperking van de verwerking </a:t>
            </a:r>
            <a:endParaRPr lang="nl-NL" dirty="0"/>
          </a:p>
          <a:p>
            <a:r>
              <a:rPr lang="nl-NL" dirty="0"/>
              <a:t>1.De betrokkene heeft het recht van de verwerkingsverantwoordelijke de beperking van de verwerking te verkrijgen indien een van de volgende elementen van toepassing is: </a:t>
            </a:r>
          </a:p>
          <a:p>
            <a:r>
              <a:rPr lang="nl-NL" dirty="0"/>
              <a:t>a)de juistheid van de persoonsgegevens wordt betwist door de betrokkene, gedurende een periode die de verwerkingsverantwoordelijke in staat stelt de juistheid van de persoonsgegevens te controleren; </a:t>
            </a:r>
          </a:p>
          <a:p>
            <a:r>
              <a:rPr lang="nl-NL" dirty="0"/>
              <a:t>b) de verwerking is onrechtmatig en de betrokkene verzet zich tegen het wissen van de persoonsgegevens en verzoekt in de plaats daarvan om beperking van het gebruik ervan; </a:t>
            </a:r>
          </a:p>
          <a:p>
            <a:r>
              <a:rPr lang="nl-NL" dirty="0"/>
              <a:t>c) de verwerkingsverantwoordelijke heeft de persoonsgegevens niet meer nodig voor de verwerkingsdoeleinden, maar de betrokkene heeft deze nodig voor de instelling, uitoefening of onderbouwing van een rechtsvordering; </a:t>
            </a:r>
          </a:p>
          <a:p>
            <a:r>
              <a:rPr lang="nl-NL" dirty="0"/>
              <a:t>d) de betrokkene heeft overeenkomstig artikel 21, lid 1, bezwaar gemaakt tegen de verwerking, in afwachting van het antwoord op de vraag of de gerechtvaardigde gronden van de verwerkingsverantwoordelijke zwaarder wegen dan die van de betrokkene. </a:t>
            </a:r>
          </a:p>
          <a:p>
            <a:endParaRPr lang="nl-NL" dirty="0"/>
          </a:p>
        </p:txBody>
      </p:sp>
    </p:spTree>
    <p:extLst>
      <p:ext uri="{BB962C8B-B14F-4D97-AF65-F5344CB8AC3E}">
        <p14:creationId xmlns:p14="http://schemas.microsoft.com/office/powerpoint/2010/main" val="14695186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E248C-29F3-4506-9CDE-7973B619539B}"/>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7F49A147-50F1-4AEA-A6C9-658C97FEE9F9}"/>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pPr marL="0" indent="0">
              <a:buNone/>
            </a:pPr>
            <a:endParaRPr lang="nl-NL" dirty="0"/>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p:txBody>
      </p:sp>
    </p:spTree>
    <p:extLst>
      <p:ext uri="{BB962C8B-B14F-4D97-AF65-F5344CB8AC3E}">
        <p14:creationId xmlns:p14="http://schemas.microsoft.com/office/powerpoint/2010/main" val="4324362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6000E-F593-47FD-AF58-5DBFE81C53C8}"/>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F30C2099-BCC2-4314-B784-EE7671BFEC02}"/>
              </a:ext>
            </a:extLst>
          </p:cNvPr>
          <p:cNvSpPr>
            <a:spLocks noGrp="1"/>
          </p:cNvSpPr>
          <p:nvPr>
            <p:ph idx="1"/>
          </p:nvPr>
        </p:nvSpPr>
        <p:spPr/>
        <p:txBody>
          <a:bodyPr>
            <a:normAutofit fontScale="92500" lnSpcReduction="20000"/>
          </a:bodyPr>
          <a:lstStyle/>
          <a:p>
            <a:r>
              <a:rPr lang="nl-NL" b="1" dirty="0"/>
              <a:t>Artikel 77 Recht om klacht in te dienen bij een toezichthoudende autoriteit</a:t>
            </a:r>
            <a:endParaRPr lang="nl-NL" dirty="0"/>
          </a:p>
          <a:p>
            <a:r>
              <a:rPr lang="nl-NL" dirty="0"/>
              <a:t> </a:t>
            </a:r>
          </a:p>
          <a:p>
            <a:r>
              <a:rPr lang="nl-NL" dirty="0"/>
              <a:t>1.Onverminderd andere mogelijkheden van administratief beroep of een voorziening in rechte, heeft iedere betrokkene het recht een klacht in te dienen bij een toezichthoudende autoriteit, met name in de lidstaat waar hij gewoonlijk verblijft, hij zijn werkplek heeft of waar de beweerde inbreuk is begaan, indien hij van mening is dat de verwerking van hem betreffende persoonsgegevensinbreuk maakt op deze verordening. </a:t>
            </a:r>
          </a:p>
          <a:p>
            <a:r>
              <a:rPr lang="nl-NL" dirty="0"/>
              <a:t> </a:t>
            </a:r>
          </a:p>
          <a:p>
            <a:r>
              <a:rPr lang="nl-NL" dirty="0"/>
              <a:t>2.De toezichthoudende autoriteit waarbij de klacht is ingediend, stelt de klager in kennis van de voortgang en het resultaat van de klacht, alsmede van de mogelijke voorziening in rechte overeenkomstig artikel 78.</a:t>
            </a:r>
          </a:p>
          <a:p>
            <a:endParaRPr lang="nl-NL" dirty="0"/>
          </a:p>
        </p:txBody>
      </p:sp>
    </p:spTree>
    <p:extLst>
      <p:ext uri="{BB962C8B-B14F-4D97-AF65-F5344CB8AC3E}">
        <p14:creationId xmlns:p14="http://schemas.microsoft.com/office/powerpoint/2010/main" val="2882497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11D0F-228F-434B-AE94-A9CD008122A0}"/>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395F4E2-8D51-43AB-AE1B-026B1D4467F0}"/>
              </a:ext>
            </a:extLst>
          </p:cNvPr>
          <p:cNvSpPr>
            <a:spLocks noGrp="1"/>
          </p:cNvSpPr>
          <p:nvPr>
            <p:ph idx="1"/>
          </p:nvPr>
        </p:nvSpPr>
        <p:spPr>
          <a:xfrm>
            <a:off x="680321" y="1853248"/>
            <a:ext cx="9613861" cy="4650421"/>
          </a:xfrm>
        </p:spPr>
        <p:txBody>
          <a:bodyPr>
            <a:normAutofit fontScale="77500" lnSpcReduction="20000"/>
          </a:bodyPr>
          <a:lstStyle/>
          <a:p>
            <a:r>
              <a:rPr lang="nl-NL" b="1" dirty="0"/>
              <a:t>Artikel 78 Recht om een doeltreffende voorziening in rechte in te stellen tegen een toezichthoudende autoriteit</a:t>
            </a:r>
            <a:endParaRPr lang="nl-NL" dirty="0"/>
          </a:p>
          <a:p>
            <a:r>
              <a:rPr lang="nl-NL" dirty="0"/>
              <a:t> </a:t>
            </a:r>
          </a:p>
          <a:p>
            <a:r>
              <a:rPr lang="nl-NL" dirty="0"/>
              <a:t>1.Onverminderd andere mogelijkheden van administratief of buitengerechtelijk beroep, heeft iedere natuurlijke persoon of rechtspersoon het recht om tegen een hem betreffend juridisch bindend besluit van een toezichthoudende autoriteit een doeltreffende voorziening in rechte in te stellen. </a:t>
            </a:r>
          </a:p>
          <a:p>
            <a:r>
              <a:rPr lang="nl-NL" dirty="0"/>
              <a:t>2.Onverminderd andere mogelijkheden van administratief of buitengerechtelijk beroep heeft iedere betrokkene het recht om een doeltreffende voorziening in rechte in te stellen indien de overeenkomstig de artikelen 55 en 56 bevoegde toezichthoudende autoriteit een klacht niet behandelt of de betrokkene niet binnen drie maanden in kennis stelt van de voortgang of het resultaat van de uit hoofde van artikel 77 ingediende klacht. </a:t>
            </a:r>
          </a:p>
          <a:p>
            <a:r>
              <a:rPr lang="nl-NL" dirty="0"/>
              <a:t>3.Een procedure tegen een toezichthoudende autoriteit wordt ingesteld bij de gerechten van de lidstaat waar de toezichthoudende autoriteit is gevestigd. </a:t>
            </a:r>
          </a:p>
          <a:p>
            <a:r>
              <a:rPr lang="nl-NL" dirty="0"/>
              <a:t>4.Wanneer een procedure wordt ingesteld tegen een besluit van een toezichthoudende autoriteit waaraan een advies of een besluit van het Comité in het kader van het coherentiemechanisme is voorafgegaan, doet de toezichthoudende autoriteit dat advies of besluit aan de gerechten toekomen</a:t>
            </a:r>
          </a:p>
        </p:txBody>
      </p:sp>
    </p:spTree>
    <p:extLst>
      <p:ext uri="{BB962C8B-B14F-4D97-AF65-F5344CB8AC3E}">
        <p14:creationId xmlns:p14="http://schemas.microsoft.com/office/powerpoint/2010/main" val="16074977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7A009-1DA8-48FB-B439-E904262AA9B6}"/>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D4C0FE3-B9D4-4542-A99A-29C3A2CDCC64}"/>
              </a:ext>
            </a:extLst>
          </p:cNvPr>
          <p:cNvSpPr>
            <a:spLocks noGrp="1"/>
          </p:cNvSpPr>
          <p:nvPr>
            <p:ph idx="1"/>
          </p:nvPr>
        </p:nvSpPr>
        <p:spPr/>
        <p:txBody>
          <a:bodyPr>
            <a:normAutofit fontScale="85000" lnSpcReduction="20000"/>
          </a:bodyPr>
          <a:lstStyle/>
          <a:p>
            <a:r>
              <a:rPr lang="nl-NL" b="1" dirty="0"/>
              <a:t>Artikel 79 Recht om een doeltreffende voorziening in rechte in te stellen tegen een verwerkingsverantwoordelijke of een verwerker </a:t>
            </a:r>
            <a:endParaRPr lang="nl-NL" dirty="0"/>
          </a:p>
          <a:p>
            <a:r>
              <a:rPr lang="nl-NL" dirty="0"/>
              <a:t> </a:t>
            </a:r>
          </a:p>
          <a:p>
            <a:r>
              <a:rPr lang="nl-NL" dirty="0"/>
              <a:t>1.Onverminderd andere mogelijkheden van administratief of buitengerechtelijk beroep, waaronder het recht uit hoofde van artikel 77 een klacht in te dienen bij een toezichthoudende autoriteit, heeft elke betrokkene het recht een doeltreffende voorziening in rechte in te stellen indien hij van mening is dat zijn rechten uit hoofde van deze verordening geschonden zijn ten gevolge van een verwerking van zijn persoonsgegevens die niet aan deze verordening voldoet. </a:t>
            </a:r>
          </a:p>
          <a:p>
            <a:r>
              <a:rPr lang="nl-NL" dirty="0"/>
              <a:t>2.Een procedure tegen een verwerkingsverantwoordelijke of een verwerker wordt ingesteld bij de gerechten van de lidstaat waar de verwerkingsverantwoordelijke of de verwerker een vestiging heeft. Een dergelijke procedure kan ook worden ingesteld bij de gerechten van de lidstaat waar de betrokkene gewoonlijk verblijft, tenzij de verwerkingsverantwoordelijke of de verwerker een overheidsinstantie van een lidstaat is die optreedt in de uitoefening van het overheidsgezag.</a:t>
            </a:r>
          </a:p>
        </p:txBody>
      </p:sp>
    </p:spTree>
    <p:extLst>
      <p:ext uri="{BB962C8B-B14F-4D97-AF65-F5344CB8AC3E}">
        <p14:creationId xmlns:p14="http://schemas.microsoft.com/office/powerpoint/2010/main" val="17080909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DC84-54F6-41D4-98FC-7F1790AFEE9E}"/>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454B652-0B6E-4D62-BE38-421509FA8524}"/>
              </a:ext>
            </a:extLst>
          </p:cNvPr>
          <p:cNvSpPr>
            <a:spLocks noGrp="1"/>
          </p:cNvSpPr>
          <p:nvPr>
            <p:ph idx="1"/>
          </p:nvPr>
        </p:nvSpPr>
        <p:spPr/>
        <p:txBody>
          <a:bodyPr>
            <a:normAutofit fontScale="77500" lnSpcReduction="20000"/>
          </a:bodyPr>
          <a:lstStyle/>
          <a:p>
            <a:r>
              <a:rPr lang="nl-NL" b="1" dirty="0"/>
              <a:t>Artikel 80 Vertegenwoordiging van betrokkenen </a:t>
            </a:r>
            <a:endParaRPr lang="nl-NL" dirty="0"/>
          </a:p>
          <a:p>
            <a:r>
              <a:rPr lang="nl-NL" dirty="0"/>
              <a:t> </a:t>
            </a:r>
          </a:p>
          <a:p>
            <a:r>
              <a:rPr lang="nl-NL" dirty="0"/>
              <a:t>1.De betrokkene heeft het recht een orgaan, organisatie of vereniging zonder winstoogmerk dat of die op geldige wijze volgens het recht van een lidstaat is opgericht, waarvan de statutaire doelstellingen het openbare belang dienen en dat of die actief is op het gebied van de bescherming van de rechten en vrijheden van de betrokkene in verband met de bescherming van diens persoonsgegevens, opdracht te geven de klacht namens hem in te dienen, namens hem de in artikelen 77, 78 en 79 bedoelde rechten uit te oefenen en namens hem het in artikel 82 bedoelde recht op schadevergoeding uit te oefenen, indien het </a:t>
            </a:r>
            <a:r>
              <a:rPr lang="nl-NL" dirty="0" err="1"/>
              <a:t>lidstatelijke</a:t>
            </a:r>
            <a:r>
              <a:rPr lang="nl-NL" dirty="0"/>
              <a:t> recht daarin voorziet. </a:t>
            </a:r>
          </a:p>
          <a:p>
            <a:r>
              <a:rPr lang="nl-NL" dirty="0"/>
              <a:t>2.De lidstaten kunnen bepalen dat een orgaan, organisatie of vereniging als bedoeld in lid 1 van dit artikel, over het recht beschikt om onafhankelijk van de opdracht van een betrokkene in die lidstaat klacht in te dienen bij de overeenkomstig artikel 77 bevoegde toezichthoudende autoriteit en de in de artikelen 78 en 79 bedoelde rechten uit te oefenen, indien het/zij van mening is dat de rechten van een betrokkene uit hoofde van deze verordening zijn geschonden ten gevolge van de verwerking</a:t>
            </a:r>
          </a:p>
        </p:txBody>
      </p:sp>
    </p:spTree>
    <p:extLst>
      <p:ext uri="{BB962C8B-B14F-4D97-AF65-F5344CB8AC3E}">
        <p14:creationId xmlns:p14="http://schemas.microsoft.com/office/powerpoint/2010/main" val="38038063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A55B3-31AC-494D-BB38-57677E3D088D}"/>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2020F8B-7886-4ADE-AD33-FD4E26727DC7}"/>
              </a:ext>
            </a:extLst>
          </p:cNvPr>
          <p:cNvSpPr>
            <a:spLocks noGrp="1"/>
          </p:cNvSpPr>
          <p:nvPr>
            <p:ph idx="1"/>
          </p:nvPr>
        </p:nvSpPr>
        <p:spPr>
          <a:xfrm>
            <a:off x="680321" y="2336872"/>
            <a:ext cx="9613861" cy="3938197"/>
          </a:xfrm>
        </p:spPr>
        <p:txBody>
          <a:bodyPr>
            <a:normAutofit fontScale="85000" lnSpcReduction="10000"/>
          </a:bodyPr>
          <a:lstStyle/>
          <a:p>
            <a:r>
              <a:rPr lang="nl-NL" b="1" dirty="0"/>
              <a:t>Artikel 82 Recht op schadevergoeding en aansprakelijkheid </a:t>
            </a:r>
            <a:endParaRPr lang="nl-NL" dirty="0"/>
          </a:p>
          <a:p>
            <a:r>
              <a:rPr lang="nl-NL" dirty="0"/>
              <a:t> </a:t>
            </a:r>
          </a:p>
          <a:p>
            <a:r>
              <a:rPr lang="nl-NL" dirty="0"/>
              <a:t>1.Eenieder die materiële of immateriële schade heeft geleden ten gevolge van een inbreuk op deze verordening, heeft het recht om van de verwerkingsverantwoordelijke of de verwerker schadevergoeding te ontvangen voor de geleden schade. </a:t>
            </a:r>
          </a:p>
          <a:p>
            <a:r>
              <a:rPr lang="nl-NL" dirty="0"/>
              <a:t>2.Elke verwerkingsverantwoordelijke die bij verwerking is betrokken, is aansprakelijk voor de schade die wordt veroorzaakt door verwerking die inbreuk maakt op deze verordening. Een verwerker is slechts aansprakelijk voor de schade die door verwerking is veroorzaakt wanneer bij de verwerking niet is voldaan aan de specifiek tot verwerkers gerichte verplichtingen van deze verordening of buiten dan wel in strijd met de rechtmatige instructies van de verwerkingsverantwoordelijke is gehandeld. </a:t>
            </a:r>
          </a:p>
          <a:p>
            <a:r>
              <a:rPr lang="nl-NL" dirty="0"/>
              <a:t>3.Een verwerkingsverantwoordelijke of verwerker wordt van aansprakelijkheid op grond van lid 2 vrijgesteld indien hij bewijst dat hij op geen enkele wijze verantwoordelijk is voor het schadeveroorzakende feit. </a:t>
            </a:r>
          </a:p>
        </p:txBody>
      </p:sp>
    </p:spTree>
    <p:extLst>
      <p:ext uri="{BB962C8B-B14F-4D97-AF65-F5344CB8AC3E}">
        <p14:creationId xmlns:p14="http://schemas.microsoft.com/office/powerpoint/2010/main" val="2604243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Transparantie</a:t>
            </a:r>
          </a:p>
          <a:p>
            <a:r>
              <a:rPr lang="nl-NL" dirty="0"/>
              <a:t>Individuele rechten</a:t>
            </a:r>
          </a:p>
          <a:p>
            <a:r>
              <a:rPr lang="nl-NL"/>
              <a:t>Persoonsgegevens</a:t>
            </a:r>
            <a:endParaRPr lang="nl-NL" dirty="0"/>
          </a:p>
        </p:txBody>
      </p:sp>
    </p:spTree>
    <p:extLst>
      <p:ext uri="{BB962C8B-B14F-4D97-AF65-F5344CB8AC3E}">
        <p14:creationId xmlns:p14="http://schemas.microsoft.com/office/powerpoint/2010/main" val="11846854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944E-4C9B-458B-8E16-C1D5EE8252DE}"/>
              </a:ext>
            </a:extLst>
          </p:cNvPr>
          <p:cNvSpPr>
            <a:spLocks noGrp="1"/>
          </p:cNvSpPr>
          <p:nvPr>
            <p:ph type="title"/>
          </p:nvPr>
        </p:nvSpPr>
        <p:spPr/>
        <p:txBody>
          <a:bodyPr/>
          <a:lstStyle/>
          <a:p>
            <a:r>
              <a:rPr lang="nl-NL" dirty="0"/>
              <a:t>Conflicten Big Data en andere rechten</a:t>
            </a:r>
          </a:p>
        </p:txBody>
      </p:sp>
      <p:sp>
        <p:nvSpPr>
          <p:cNvPr id="3" name="Tijdelijke aanduiding voor inhoud 2">
            <a:extLst>
              <a:ext uri="{FF2B5EF4-FFF2-40B4-BE49-F238E27FC236}">
                <a16:creationId xmlns:a16="http://schemas.microsoft.com/office/drawing/2014/main" id="{3A7EFE53-CF07-482B-AEB9-9C6C6BA7CF90}"/>
              </a:ext>
            </a:extLst>
          </p:cNvPr>
          <p:cNvSpPr>
            <a:spLocks noGrp="1"/>
          </p:cNvSpPr>
          <p:nvPr>
            <p:ph idx="1"/>
          </p:nvPr>
        </p:nvSpPr>
        <p:spPr/>
        <p:txBody>
          <a:bodyPr/>
          <a:lstStyle/>
          <a:p>
            <a:r>
              <a:rPr lang="nl-NL" dirty="0"/>
              <a:t>Privacy</a:t>
            </a:r>
          </a:p>
          <a:p>
            <a:r>
              <a:rPr lang="nl-NL" dirty="0"/>
              <a:t>Discriminatie</a:t>
            </a:r>
          </a:p>
          <a:p>
            <a:r>
              <a:rPr lang="nl-NL" dirty="0"/>
              <a:t>Vrijheidsrechten</a:t>
            </a:r>
          </a:p>
          <a:p>
            <a:r>
              <a:rPr lang="nl-NL" dirty="0"/>
              <a:t>Eerlijk Proces</a:t>
            </a:r>
          </a:p>
        </p:txBody>
      </p:sp>
    </p:spTree>
    <p:extLst>
      <p:ext uri="{BB962C8B-B14F-4D97-AF65-F5344CB8AC3E}">
        <p14:creationId xmlns:p14="http://schemas.microsoft.com/office/powerpoint/2010/main" val="4197990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96C46-106B-46F0-8C04-0E69567084C2}"/>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BCF892F4-7D7A-4712-A673-46DB9751DBB3}"/>
              </a:ext>
            </a:extLst>
          </p:cNvPr>
          <p:cNvSpPr>
            <a:spLocks noGrp="1"/>
          </p:cNvSpPr>
          <p:nvPr>
            <p:ph idx="1"/>
          </p:nvPr>
        </p:nvSpPr>
        <p:spPr/>
        <p:txBody>
          <a:bodyPr/>
          <a:lstStyle/>
          <a:p>
            <a:r>
              <a:rPr lang="nl-NL" dirty="0"/>
              <a:t>Persoonsgegevens &gt; gegevens</a:t>
            </a:r>
          </a:p>
          <a:p>
            <a:r>
              <a:rPr lang="nl-NL" dirty="0" err="1"/>
              <a:t>Privesfeer</a:t>
            </a:r>
            <a:r>
              <a:rPr lang="nl-NL" dirty="0"/>
              <a:t>/woning &gt; privacy in publieke domein</a:t>
            </a:r>
          </a:p>
          <a:p>
            <a:r>
              <a:rPr lang="nl-NL" dirty="0"/>
              <a:t>Communicatie &gt; metadata</a:t>
            </a:r>
          </a:p>
        </p:txBody>
      </p:sp>
    </p:spTree>
    <p:extLst>
      <p:ext uri="{BB962C8B-B14F-4D97-AF65-F5344CB8AC3E}">
        <p14:creationId xmlns:p14="http://schemas.microsoft.com/office/powerpoint/2010/main" val="301882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C9CA-C57D-4966-8A51-8B016FBF8F5F}"/>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2809173E-0F3E-42EA-98F0-CE4ACC7715E3}"/>
              </a:ext>
            </a:extLst>
          </p:cNvPr>
          <p:cNvSpPr>
            <a:spLocks noGrp="1"/>
          </p:cNvSpPr>
          <p:nvPr>
            <p:ph idx="1"/>
          </p:nvPr>
        </p:nvSpPr>
        <p:spPr/>
        <p:txBody>
          <a:bodyPr>
            <a:normAutofit fontScale="92500" lnSpcReduction="10000"/>
          </a:bodyPr>
          <a:lstStyle/>
          <a:p>
            <a:r>
              <a:rPr lang="nl-NL" dirty="0"/>
              <a:t>Wraakporno</a:t>
            </a:r>
          </a:p>
          <a:p>
            <a:r>
              <a:rPr lang="nl-NL" dirty="0"/>
              <a:t>Identiteitsvervalsing: afpersing, misleiding, ontfutselen geheimen</a:t>
            </a:r>
          </a:p>
          <a:p>
            <a:r>
              <a:rPr lang="nl-NL" dirty="0"/>
              <a:t>Democratische rechtsorde: beïnvloeding verkiezingen binnenland of buitenland</a:t>
            </a:r>
          </a:p>
          <a:p>
            <a:r>
              <a:rPr lang="nl-NL" dirty="0"/>
              <a:t>Reputatieschade: persoonlijke, commerciële of politieke vijanden zwart maken</a:t>
            </a:r>
          </a:p>
          <a:p>
            <a:r>
              <a:rPr lang="nl-NL" dirty="0"/>
              <a:t>Destabiliseren financiële markten: nepnieuws over omvallende banken</a:t>
            </a:r>
          </a:p>
          <a:p>
            <a:r>
              <a:rPr lang="nl-NL" dirty="0"/>
              <a:t>Aanzetten haat minderheden</a:t>
            </a:r>
          </a:p>
          <a:p>
            <a:r>
              <a:rPr lang="nl-NL" dirty="0"/>
              <a:t>Post </a:t>
            </a:r>
            <a:r>
              <a:rPr lang="nl-NL" dirty="0" err="1"/>
              <a:t>mortem</a:t>
            </a:r>
            <a:r>
              <a:rPr lang="nl-NL" dirty="0"/>
              <a:t> privacy</a:t>
            </a:r>
          </a:p>
          <a:p>
            <a:r>
              <a:rPr lang="nl-NL" dirty="0"/>
              <a:t>Militaire dreigingen</a:t>
            </a:r>
          </a:p>
          <a:p>
            <a:r>
              <a:rPr lang="nl-NL" dirty="0"/>
              <a:t>Fakenieuws</a:t>
            </a:r>
          </a:p>
        </p:txBody>
      </p:sp>
    </p:spTree>
    <p:extLst>
      <p:ext uri="{BB962C8B-B14F-4D97-AF65-F5344CB8AC3E}">
        <p14:creationId xmlns:p14="http://schemas.microsoft.com/office/powerpoint/2010/main" val="33743267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F08E3-4541-49F4-8867-167A4B4BA9FD}"/>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3061FF5A-4D03-454E-A0C8-706885B28A70}"/>
              </a:ext>
            </a:extLst>
          </p:cNvPr>
          <p:cNvSpPr>
            <a:spLocks noGrp="1"/>
          </p:cNvSpPr>
          <p:nvPr>
            <p:ph idx="1"/>
          </p:nvPr>
        </p:nvSpPr>
        <p:spPr/>
        <p:txBody>
          <a:bodyPr>
            <a:normAutofit fontScale="70000" lnSpcReduction="20000"/>
          </a:bodyPr>
          <a:lstStyle/>
          <a:p>
            <a:r>
              <a:rPr lang="nl-NL" dirty="0"/>
              <a:t>1. Het EHRM stelt dat in principe alleen </a:t>
            </a:r>
            <a:r>
              <a:rPr lang="nl-NL" dirty="0" err="1"/>
              <a:t>natuurlĳke</a:t>
            </a:r>
            <a:r>
              <a:rPr lang="nl-NL" dirty="0"/>
              <a:t> personen (personen van vlees en bloed) een klacht kunnen indienen aangaande het recht op privacy. Dit in tegenstelling tot andere rechten, zoals de </a:t>
            </a:r>
            <a:r>
              <a:rPr lang="nl-NL" dirty="0" err="1"/>
              <a:t>vrĳheid</a:t>
            </a:r>
            <a:r>
              <a:rPr lang="nl-NL" dirty="0"/>
              <a:t> van meningsuiting en de </a:t>
            </a:r>
            <a:r>
              <a:rPr lang="nl-NL" dirty="0" err="1"/>
              <a:t>vrĳ</a:t>
            </a:r>
            <a:r>
              <a:rPr lang="nl-NL" dirty="0"/>
              <a:t> </a:t>
            </a:r>
            <a:r>
              <a:rPr lang="nl-NL" dirty="0" err="1"/>
              <a:t>heid</a:t>
            </a:r>
            <a:r>
              <a:rPr lang="nl-NL" dirty="0"/>
              <a:t> van religie waar het Hof wel bereid is om naar de klachten van rechtspersonen te </a:t>
            </a:r>
            <a:r>
              <a:rPr lang="nl-NL" dirty="0" err="1"/>
              <a:t>kĳken</a:t>
            </a:r>
            <a:r>
              <a:rPr lang="nl-NL" dirty="0"/>
              <a:t>, zoals van kerken of journalistieke organisaties.</a:t>
            </a:r>
          </a:p>
          <a:p>
            <a:r>
              <a:rPr lang="nl-NL" dirty="0"/>
              <a:t>2. Ook vereist het Hof dat personen die een klacht indienen kunnen aantonen </a:t>
            </a:r>
            <a:r>
              <a:rPr lang="nl-NL" dirty="0" err="1"/>
              <a:t>daadwerkelĳke</a:t>
            </a:r>
            <a:r>
              <a:rPr lang="nl-NL" dirty="0"/>
              <a:t> schade te hebben ondervonden van een concrete en </a:t>
            </a:r>
            <a:r>
              <a:rPr lang="nl-NL" dirty="0" err="1"/>
              <a:t>specifĳieke</a:t>
            </a:r>
            <a:r>
              <a:rPr lang="nl-NL" dirty="0"/>
              <a:t> inbreuk. Kan dat niet worden aangetoond, dan worden hun klachten in principe niet-</a:t>
            </a:r>
            <a:r>
              <a:rPr lang="nl-NL" dirty="0" err="1"/>
              <a:t>ontvankelĳk</a:t>
            </a:r>
            <a:r>
              <a:rPr lang="nl-NL" dirty="0"/>
              <a:t> verklaard en dus afgewezen.</a:t>
            </a:r>
          </a:p>
          <a:p>
            <a:r>
              <a:rPr lang="nl-NL" dirty="0"/>
              <a:t>3. Zogenoemde in abstracto klachten, die gaan over een wet of beleid als zodanig, zonder dat de eisers beweren daar zelf hinder van te hebben ondervonden, worden in principe niet in behandeling genomen. </a:t>
            </a:r>
          </a:p>
          <a:p>
            <a:r>
              <a:rPr lang="nl-NL" dirty="0"/>
              <a:t>4. Ook zogenoemde a priori klachten, waarin een zaak wordt aangebracht nog voordat de privacy-inbreuk zich heeft voltrokken, worden in principe niet-</a:t>
            </a:r>
            <a:r>
              <a:rPr lang="nl-NL" dirty="0" err="1"/>
              <a:t>ontvankelĳk</a:t>
            </a:r>
            <a:r>
              <a:rPr lang="nl-NL" dirty="0"/>
              <a:t> verklaard.</a:t>
            </a:r>
          </a:p>
          <a:p>
            <a:r>
              <a:rPr lang="nl-NL" dirty="0"/>
              <a:t>5. Hypothetische klachten, over een inbreuk waarvan de klager niet zeker weet of die zich heeft voorgedaan, zal het EHRM niet in behandeling nemen.</a:t>
            </a:r>
          </a:p>
          <a:p>
            <a:r>
              <a:rPr lang="nl-NL" dirty="0"/>
              <a:t>6. Dat geldt ook in zaken waarin de klagers niet opkomen voor hun eigen belang, maar voor de belangen van anderen of de samenleving in haar geheel. Deze zogenoemde algemeen belangacties, class actions of </a:t>
            </a:r>
            <a:r>
              <a:rPr lang="nl-NL" dirty="0" err="1"/>
              <a:t>actio</a:t>
            </a:r>
            <a:r>
              <a:rPr lang="nl-NL" dirty="0"/>
              <a:t> </a:t>
            </a:r>
            <a:r>
              <a:rPr lang="nl-NL" dirty="0" err="1"/>
              <a:t>popularis</a:t>
            </a:r>
            <a:r>
              <a:rPr lang="nl-NL" dirty="0"/>
              <a:t> worden in principe verworpen.</a:t>
            </a:r>
          </a:p>
        </p:txBody>
      </p:sp>
    </p:spTree>
    <p:extLst>
      <p:ext uri="{BB962C8B-B14F-4D97-AF65-F5344CB8AC3E}">
        <p14:creationId xmlns:p14="http://schemas.microsoft.com/office/powerpoint/2010/main" val="9623587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51FE3-4C3B-4450-B829-F43241286C31}"/>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FE676C97-2D2F-4745-8378-5D2170DDFB84}"/>
              </a:ext>
            </a:extLst>
          </p:cNvPr>
          <p:cNvSpPr>
            <a:spLocks noGrp="1"/>
          </p:cNvSpPr>
          <p:nvPr>
            <p:ph idx="1"/>
          </p:nvPr>
        </p:nvSpPr>
        <p:spPr/>
        <p:txBody>
          <a:bodyPr/>
          <a:lstStyle/>
          <a:p>
            <a:r>
              <a:rPr lang="nl-NL" dirty="0"/>
              <a:t>Individuele belangen</a:t>
            </a:r>
          </a:p>
          <a:p>
            <a:r>
              <a:rPr lang="nl-NL" dirty="0"/>
              <a:t>Individuele rechten</a:t>
            </a:r>
          </a:p>
        </p:txBody>
      </p:sp>
    </p:spTree>
    <p:extLst>
      <p:ext uri="{BB962C8B-B14F-4D97-AF65-F5344CB8AC3E}">
        <p14:creationId xmlns:p14="http://schemas.microsoft.com/office/powerpoint/2010/main" val="31559817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6A5FB-22AD-4D85-B56F-1011484CBE6B}"/>
              </a:ext>
            </a:extLst>
          </p:cNvPr>
          <p:cNvSpPr>
            <a:spLocks noGrp="1"/>
          </p:cNvSpPr>
          <p:nvPr>
            <p:ph type="title"/>
          </p:nvPr>
        </p:nvSpPr>
        <p:spPr/>
        <p:txBody>
          <a:bodyPr/>
          <a:lstStyle/>
          <a:p>
            <a:r>
              <a:rPr lang="nl-NL" dirty="0"/>
              <a:t>Oplossingen/denkrichtingen</a:t>
            </a:r>
          </a:p>
        </p:txBody>
      </p:sp>
      <p:pic>
        <p:nvPicPr>
          <p:cNvPr id="1026" name="Picture 2" descr="Afbeeldingsresultaat voor pathetic dot theory">
            <a:extLst>
              <a:ext uri="{FF2B5EF4-FFF2-40B4-BE49-F238E27FC236}">
                <a16:creationId xmlns:a16="http://schemas.microsoft.com/office/drawing/2014/main" id="{AF2505D0-09B6-42A7-B512-545AADCCAF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2053" y="2340119"/>
            <a:ext cx="3652838" cy="34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135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C692-AB55-455D-8DC7-6308E6B83551}"/>
              </a:ext>
            </a:extLst>
          </p:cNvPr>
          <p:cNvSpPr>
            <a:spLocks noGrp="1"/>
          </p:cNvSpPr>
          <p:nvPr>
            <p:ph type="title"/>
          </p:nvPr>
        </p:nvSpPr>
        <p:spPr>
          <a:xfrm>
            <a:off x="646111" y="452718"/>
            <a:ext cx="9404723" cy="1004607"/>
          </a:xfrm>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170742AF-647B-419F-90FC-BBB37955B496}"/>
              </a:ext>
            </a:extLst>
          </p:cNvPr>
          <p:cNvSpPr>
            <a:spLocks noGrp="1"/>
          </p:cNvSpPr>
          <p:nvPr>
            <p:ph idx="1"/>
          </p:nvPr>
        </p:nvSpPr>
        <p:spPr>
          <a:xfrm>
            <a:off x="1103312" y="1457326"/>
            <a:ext cx="8946541" cy="4791074"/>
          </a:xfrm>
        </p:spPr>
        <p:txBody>
          <a:bodyPr>
            <a:normAutofit/>
          </a:bodyPr>
          <a:lstStyle/>
          <a:p>
            <a:r>
              <a:rPr lang="nl-NL" dirty="0"/>
              <a:t>Tot slot is er een discussie over de regulering van elk van de fasen van Big Data.</a:t>
            </a:r>
          </a:p>
          <a:p>
            <a:r>
              <a:rPr lang="nl-NL" dirty="0"/>
              <a:t>1. Ten aanzien van de regulering van de eerste fase van Big Data, waarin de gegevens worden verzameld, is er het zogenoemde acces-</a:t>
            </a:r>
            <a:r>
              <a:rPr lang="nl-NL" dirty="0" err="1"/>
              <a:t>use</a:t>
            </a:r>
            <a:r>
              <a:rPr lang="nl-NL" dirty="0"/>
              <a:t>-debat. </a:t>
            </a:r>
          </a:p>
          <a:p>
            <a:r>
              <a:rPr lang="nl-NL" dirty="0"/>
              <a:t>2. Dan is er nog de vraag in hoeverre de tweede fase van Big Data, waarin de verzamelde gegevens worden geanalyseerd, moet worden gereguleerd. Nu </a:t>
            </a:r>
            <a:r>
              <a:rPr lang="nl-NL" dirty="0" err="1"/>
              <a:t>zĳn</a:t>
            </a:r>
            <a:r>
              <a:rPr lang="nl-NL" dirty="0"/>
              <a:t> er nagenoeg geen regels in de wet. Toch gaat er het nodige mis </a:t>
            </a:r>
            <a:r>
              <a:rPr lang="nl-NL" dirty="0" err="1"/>
              <a:t>bĳ</a:t>
            </a:r>
            <a:r>
              <a:rPr lang="nl-NL" dirty="0"/>
              <a:t> de analyse van data.</a:t>
            </a:r>
          </a:p>
          <a:p>
            <a:r>
              <a:rPr lang="nl-NL" dirty="0"/>
              <a:t>3. Tot slot is er de vraag naar de regulering van de gebruiksfase van Big Data. Er bestaat nu een aantal regels voor deze fase, zoals het verbod op automatische besluitvorming en de regels rond discriminatie en stigmatisatie. Er is </a:t>
            </a:r>
            <a:r>
              <a:rPr lang="nl-NL" dirty="0" err="1"/>
              <a:t>vrĳ</a:t>
            </a:r>
            <a:r>
              <a:rPr lang="nl-NL" dirty="0"/>
              <a:t> brede consensus dat er meer regels zouden moeten komen om de gebruiksfase in te kaderen.</a:t>
            </a:r>
          </a:p>
        </p:txBody>
      </p:sp>
    </p:spTree>
    <p:extLst>
      <p:ext uri="{BB962C8B-B14F-4D97-AF65-F5344CB8AC3E}">
        <p14:creationId xmlns:p14="http://schemas.microsoft.com/office/powerpoint/2010/main" val="11337919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2DBD-7FC0-42C8-AA56-D5F74A60CE76}"/>
              </a:ext>
            </a:extLst>
          </p:cNvPr>
          <p:cNvSpPr>
            <a:spLocks noGrp="1"/>
          </p:cNvSpPr>
          <p:nvPr>
            <p:ph type="title"/>
          </p:nvPr>
        </p:nvSpPr>
        <p:spPr/>
        <p:txBody>
          <a:bodyPr/>
          <a:lstStyle/>
          <a:p>
            <a:endParaRPr lang="nl-NL"/>
          </a:p>
        </p:txBody>
      </p:sp>
      <p:pic>
        <p:nvPicPr>
          <p:cNvPr id="2050" name="Picture 2" descr="Afbeeldingsresultaat voor question">
            <a:extLst>
              <a:ext uri="{FF2B5EF4-FFF2-40B4-BE49-F238E27FC236}">
                <a16:creationId xmlns:a16="http://schemas.microsoft.com/office/drawing/2014/main" id="{EDDD7249-6FC9-41AC-9138-68BBB588D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007" y="20526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C9D8AC-7AA9-4ED4-9B1F-4B31BEB14C95}"/>
              </a:ext>
            </a:extLst>
          </p:cNvPr>
          <p:cNvSpPr>
            <a:spLocks noGrp="1"/>
          </p:cNvSpPr>
          <p:nvPr>
            <p:ph type="title"/>
          </p:nvPr>
        </p:nvSpPr>
        <p:spPr/>
        <p:txBody>
          <a:bodyPr/>
          <a:lstStyle/>
          <a:p>
            <a:endParaRPr lang="nl-NL"/>
          </a:p>
        </p:txBody>
      </p:sp>
      <p:pic>
        <p:nvPicPr>
          <p:cNvPr id="9" name="Afbeelding 8">
            <a:extLst>
              <a:ext uri="{FF2B5EF4-FFF2-40B4-BE49-F238E27FC236}">
                <a16:creationId xmlns:a16="http://schemas.microsoft.com/office/drawing/2014/main" id="{EB5755BE-650C-439D-A904-780310E48759}"/>
              </a:ext>
            </a:extLst>
          </p:cNvPr>
          <p:cNvPicPr>
            <a:picLocks noChangeAspect="1"/>
          </p:cNvPicPr>
          <p:nvPr/>
        </p:nvPicPr>
        <p:blipFill>
          <a:blip r:embed="rId2"/>
          <a:stretch>
            <a:fillRect/>
          </a:stretch>
        </p:blipFill>
        <p:spPr>
          <a:xfrm>
            <a:off x="-300118" y="0"/>
            <a:ext cx="6286500" cy="6858000"/>
          </a:xfrm>
          <a:prstGeom prst="rect">
            <a:avLst/>
          </a:prstGeom>
        </p:spPr>
      </p:pic>
      <p:pic>
        <p:nvPicPr>
          <p:cNvPr id="11" name="Afbeelding 10">
            <a:extLst>
              <a:ext uri="{FF2B5EF4-FFF2-40B4-BE49-F238E27FC236}">
                <a16:creationId xmlns:a16="http://schemas.microsoft.com/office/drawing/2014/main" id="{B0335B15-E638-4A22-86FB-7E3601148A9C}"/>
              </a:ext>
            </a:extLst>
          </p:cNvPr>
          <p:cNvPicPr>
            <a:picLocks noChangeAspect="1"/>
          </p:cNvPicPr>
          <p:nvPr/>
        </p:nvPicPr>
        <p:blipFill>
          <a:blip r:embed="rId3"/>
          <a:stretch>
            <a:fillRect/>
          </a:stretch>
        </p:blipFill>
        <p:spPr>
          <a:xfrm>
            <a:off x="5986382" y="0"/>
            <a:ext cx="6205618" cy="4147128"/>
          </a:xfrm>
          <a:prstGeom prst="rect">
            <a:avLst/>
          </a:prstGeom>
        </p:spPr>
      </p:pic>
      <p:pic>
        <p:nvPicPr>
          <p:cNvPr id="7" name="Tijdelijke aanduiding voor inhoud 6">
            <a:extLst>
              <a:ext uri="{FF2B5EF4-FFF2-40B4-BE49-F238E27FC236}">
                <a16:creationId xmlns:a16="http://schemas.microsoft.com/office/drawing/2014/main" id="{E0E483C4-B2DF-45EE-8288-61C91362B418}"/>
              </a:ext>
            </a:extLst>
          </p:cNvPr>
          <p:cNvPicPr>
            <a:picLocks noGrp="1" noChangeAspect="1"/>
          </p:cNvPicPr>
          <p:nvPr>
            <p:ph idx="1"/>
          </p:nvPr>
        </p:nvPicPr>
        <p:blipFill>
          <a:blip r:embed="rId4"/>
          <a:stretch>
            <a:fillRect/>
          </a:stretch>
        </p:blipFill>
        <p:spPr>
          <a:xfrm>
            <a:off x="5986382" y="1216892"/>
            <a:ext cx="6205618" cy="5860471"/>
          </a:xfrm>
        </p:spPr>
      </p:pic>
    </p:spTree>
    <p:extLst>
      <p:ext uri="{BB962C8B-B14F-4D97-AF65-F5344CB8AC3E}">
        <p14:creationId xmlns:p14="http://schemas.microsoft.com/office/powerpoint/2010/main" val="1968998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8EBEB-38A2-4206-AE83-0444F7771F4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3801C6D-A9EA-45E6-97BD-74A0EBA8A8AA}"/>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6A011A2E-3653-4E59-BA2A-6EFF292E5AC4}"/>
              </a:ext>
            </a:extLst>
          </p:cNvPr>
          <p:cNvPicPr>
            <a:picLocks noChangeAspect="1"/>
          </p:cNvPicPr>
          <p:nvPr/>
        </p:nvPicPr>
        <p:blipFill>
          <a:blip r:embed="rId2"/>
          <a:stretch>
            <a:fillRect/>
          </a:stretch>
        </p:blipFill>
        <p:spPr>
          <a:xfrm>
            <a:off x="14472" y="-1"/>
            <a:ext cx="5334000" cy="6576291"/>
          </a:xfrm>
          <a:prstGeom prst="rect">
            <a:avLst/>
          </a:prstGeom>
        </p:spPr>
      </p:pic>
      <p:pic>
        <p:nvPicPr>
          <p:cNvPr id="6" name="Afbeelding 5">
            <a:extLst>
              <a:ext uri="{FF2B5EF4-FFF2-40B4-BE49-F238E27FC236}">
                <a16:creationId xmlns:a16="http://schemas.microsoft.com/office/drawing/2014/main" id="{AAD3FC6B-8EC5-4105-A7A2-A1F220938A62}"/>
              </a:ext>
            </a:extLst>
          </p:cNvPr>
          <p:cNvPicPr>
            <a:picLocks noChangeAspect="1"/>
          </p:cNvPicPr>
          <p:nvPr/>
        </p:nvPicPr>
        <p:blipFill>
          <a:blip r:embed="rId3"/>
          <a:stretch>
            <a:fillRect/>
          </a:stretch>
        </p:blipFill>
        <p:spPr>
          <a:xfrm>
            <a:off x="5348472" y="0"/>
            <a:ext cx="6710815" cy="6576290"/>
          </a:xfrm>
          <a:prstGeom prst="rect">
            <a:avLst/>
          </a:prstGeom>
        </p:spPr>
      </p:pic>
    </p:spTree>
    <p:extLst>
      <p:ext uri="{BB962C8B-B14F-4D97-AF65-F5344CB8AC3E}">
        <p14:creationId xmlns:p14="http://schemas.microsoft.com/office/powerpoint/2010/main" val="758040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p:txBody>
          <a:bodyPr/>
          <a:lstStyle/>
          <a:p>
            <a:r>
              <a:rPr lang="nl-NL" dirty="0"/>
              <a:t>Inzichten interviews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p:txBody>
          <a:bodyPr>
            <a:normAutofit fontScale="85000" lnSpcReduction="10000"/>
          </a:bodyPr>
          <a:lstStyle/>
          <a:p>
            <a:r>
              <a:rPr lang="nl-NL" sz="1800" dirty="0">
                <a:effectLst/>
                <a:latin typeface="Times New Roman" panose="02020603050405020304" pitchFamily="18" charset="0"/>
                <a:ea typeface="Calibri" panose="020F0502020204030204" pitchFamily="34" charset="0"/>
              </a:rPr>
              <a:t>Experts voorspellen dat over </a:t>
            </a:r>
            <a:r>
              <a:rPr lang="nl-NL" sz="1800" b="1" dirty="0">
                <a:effectLst/>
                <a:latin typeface="Times New Roman" panose="02020603050405020304" pitchFamily="18" charset="0"/>
                <a:ea typeface="Calibri" panose="020F0502020204030204" pitchFamily="34" charset="0"/>
              </a:rPr>
              <a:t>zo’n zes jaar meer dan 90% van alle digitale content in meer of mindere mate is gemanipuleerd.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beste detectietechnieken die nu bestaan kunnen slechts zo’n 65%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ontdekken, de andere 35% glipt door het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net. De verwachting van experts is dat de mogelijkheid om via technische middelen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 ontdekken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eerder af dan toe zal nemen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Bovendien wijzen zij erop dat ook het omgekeerde probleem zal ontstaan: het is vrij eenvoudig om met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een bestaand en niet gemanipuleerd materiaal sporen (artefacten) van manipulaties achter te laten, die de detectie-technologie kan ontdekken. De detectie-technologie zal het materiaal dan aanmerken als fake en blokkeren, terwijl het om authentiek materiaal gaat. Bovendien is het probleem dat dergelijke technieken meestal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‘waarheids-’ of ‘betrouwbaarheidspercentages’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geven. Dan is bijvoorbeeld de uitkomst: de kans dat deze video authentiek, dat wil zeggen niet gemanipuleerd, is, is 78%. </a:t>
            </a:r>
          </a:p>
          <a:p>
            <a:r>
              <a:rPr lang="nl-NL" sz="1800" dirty="0">
                <a:effectLst/>
                <a:latin typeface="Times New Roman" panose="02020603050405020304" pitchFamily="18" charset="0"/>
                <a:ea typeface="Calibri" panose="020F0502020204030204" pitchFamily="34" charset="0"/>
              </a:rPr>
              <a:t>Deze experts wijzen erop dat de </a:t>
            </a:r>
            <a:r>
              <a:rPr lang="nl-NL" sz="1800" b="1" dirty="0">
                <a:effectLst/>
                <a:latin typeface="Times New Roman" panose="02020603050405020304" pitchFamily="18" charset="0"/>
                <a:ea typeface="Calibri" panose="020F0502020204030204" pitchFamily="34" charset="0"/>
              </a:rPr>
              <a:t>wetenschap dat een filmpje </a:t>
            </a:r>
            <a:r>
              <a:rPr lang="nl-NL" sz="1800" b="1" dirty="0" err="1">
                <a:effectLst/>
                <a:latin typeface="Times New Roman" panose="02020603050405020304" pitchFamily="18" charset="0"/>
                <a:ea typeface="Calibri" panose="020F0502020204030204" pitchFamily="34" charset="0"/>
              </a:rPr>
              <a:t>deepfake</a:t>
            </a:r>
            <a:r>
              <a:rPr lang="nl-NL" sz="1800" b="1" dirty="0">
                <a:effectLst/>
                <a:latin typeface="Times New Roman" panose="02020603050405020304" pitchFamily="18" charset="0"/>
                <a:ea typeface="Calibri" panose="020F0502020204030204" pitchFamily="34" charset="0"/>
              </a:rPr>
              <a:t> is maar van beperkt belang is</a:t>
            </a:r>
            <a:r>
              <a:rPr lang="nl-NL" sz="1800" dirty="0">
                <a:effectLst/>
                <a:latin typeface="Times New Roman" panose="02020603050405020304" pitchFamily="18" charset="0"/>
                <a:ea typeface="Calibri" panose="020F0502020204030204" pitchFamily="34" charset="0"/>
              </a:rPr>
              <a:t>. De sociale consequenties van een </a:t>
            </a:r>
            <a:r>
              <a:rPr lang="nl-NL" sz="1800" dirty="0" err="1">
                <a:effectLst/>
                <a:latin typeface="Times New Roman" panose="02020603050405020304" pitchFamily="18" charset="0"/>
                <a:ea typeface="Calibri" panose="020F0502020204030204" pitchFamily="34" charset="0"/>
              </a:rPr>
              <a:t>porno-filmpje</a:t>
            </a:r>
            <a:r>
              <a:rPr lang="nl-NL" sz="1800" dirty="0">
                <a:effectLst/>
                <a:latin typeface="Times New Roman" panose="02020603050405020304" pitchFamily="18" charset="0"/>
                <a:ea typeface="Calibri" panose="020F0502020204030204" pitchFamily="34" charset="0"/>
              </a:rPr>
              <a:t> voor een opgroeiend meisje kunnen aanzienlijk zijn, ook al weet de groep dat het een </a:t>
            </a:r>
            <a:r>
              <a:rPr lang="nl-NL" sz="1800" dirty="0" err="1">
                <a:effectLst/>
                <a:latin typeface="Times New Roman" panose="02020603050405020304" pitchFamily="18" charset="0"/>
                <a:ea typeface="Calibri" panose="020F0502020204030204" pitchFamily="34" charset="0"/>
              </a:rPr>
              <a:t>deepfake</a:t>
            </a:r>
            <a:r>
              <a:rPr lang="nl-NL" sz="1800" dirty="0">
                <a:effectLst/>
                <a:latin typeface="Times New Roman" panose="02020603050405020304" pitchFamily="18" charset="0"/>
                <a:ea typeface="Calibri" panose="020F0502020204030204" pitchFamily="34" charset="0"/>
              </a:rPr>
              <a:t> betreft. Ook kan het zien van een dergelijk filmpje het zelfbeeld van de vrouw in kwestie aantasten. Ook al weet ze dat het materiaal nep is, toch kan het bekijken van jezelf terwijl je allerhande expliciete handelingen verricht een negatieve impact hebben op je zelfvertrouwen en zelfwaarde. Dit punt – dat ook al is het bekend dat bepaalde content fake is, de gevolgen er niet minder om zijn - geldt bijvoorbeeld ook bij fakenieuws.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000298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p:txBody>
          <a:bodyPr/>
          <a:lstStyle/>
          <a:p>
            <a:r>
              <a:rPr lang="nl-NL" dirty="0"/>
              <a:t>Inzichten landenstudies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p:txBody>
          <a:bodyPr/>
          <a:lstStyle/>
          <a:p>
            <a:r>
              <a:rPr lang="nl-NL" sz="1800" dirty="0">
                <a:effectLst/>
                <a:latin typeface="Times New Roman" panose="02020603050405020304" pitchFamily="18" charset="0"/>
                <a:ea typeface="Calibri" panose="020F0502020204030204" pitchFamily="34" charset="0"/>
              </a:rPr>
              <a:t>Diversiteit aan </a:t>
            </a:r>
            <a:r>
              <a:rPr lang="nl-NL" dirty="0">
                <a:latin typeface="Times New Roman" panose="02020603050405020304" pitchFamily="18" charset="0"/>
                <a:ea typeface="Calibri" panose="020F0502020204030204" pitchFamily="34" charset="0"/>
              </a:rPr>
              <a:t>benadering: voornamelijk nadruk op kansen of op </a:t>
            </a:r>
            <a:r>
              <a:rPr lang="nl-NL" dirty="0" err="1">
                <a:latin typeface="Times New Roman" panose="02020603050405020304" pitchFamily="18" charset="0"/>
                <a:ea typeface="Calibri" panose="020F0502020204030204" pitchFamily="34" charset="0"/>
              </a:rPr>
              <a:t>risicio’s</a:t>
            </a:r>
            <a:endParaRPr lang="nl-NL" dirty="0">
              <a:latin typeface="Times New Roman" panose="02020603050405020304" pitchFamily="18" charset="0"/>
              <a:ea typeface="Calibri" panose="020F0502020204030204" pitchFamily="34" charset="0"/>
            </a:endParaRPr>
          </a:p>
          <a:p>
            <a:r>
              <a:rPr lang="nl-NL" dirty="0">
                <a:latin typeface="Times New Roman" panose="02020603050405020304" pitchFamily="18" charset="0"/>
                <a:ea typeface="Calibri" panose="020F0502020204030204" pitchFamily="34" charset="0"/>
              </a:rPr>
              <a:t>Diversiteit aan risico’s: verkiezingen, porno, fake </a:t>
            </a:r>
            <a:r>
              <a:rPr lang="nl-NL" dirty="0" err="1">
                <a:latin typeface="Times New Roman" panose="02020603050405020304" pitchFamily="18" charset="0"/>
                <a:ea typeface="Calibri" panose="020F0502020204030204" pitchFamily="34" charset="0"/>
              </a:rPr>
              <a:t>news</a:t>
            </a:r>
            <a:endParaRPr lang="nl-NL" dirty="0">
              <a:latin typeface="Times New Roman" panose="02020603050405020304" pitchFamily="18" charset="0"/>
              <a:ea typeface="Calibri" panose="020F0502020204030204" pitchFamily="34" charset="0"/>
            </a:endParaRPr>
          </a:p>
          <a:p>
            <a:r>
              <a:rPr lang="nl-NL" sz="1800" dirty="0">
                <a:effectLst/>
                <a:latin typeface="Times New Roman" panose="02020603050405020304" pitchFamily="18" charset="0"/>
                <a:ea typeface="Calibri" panose="020F0502020204030204" pitchFamily="34" charset="0"/>
              </a:rPr>
              <a:t>Diversiteit aan benaderingen; strafrecht, bestuursrecht, civielrecht</a:t>
            </a:r>
          </a:p>
          <a:p>
            <a:r>
              <a:rPr lang="nl-NL" dirty="0">
                <a:latin typeface="Times New Roman" panose="02020603050405020304" pitchFamily="18" charset="0"/>
                <a:ea typeface="Calibri" panose="020F0502020204030204" pitchFamily="34" charset="0"/>
                <a:cs typeface="Times New Roman" panose="02020603050405020304" pitchFamily="18" charset="0"/>
              </a:rPr>
              <a:t>Diversiteit aan reguleringskeuzes: bv in China grotere nadruk op verantwoordelijkheid van internet providers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128499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normAutofit lnSpcReduction="10000"/>
          </a:bodyPr>
          <a:lstStyle/>
          <a:p>
            <a:r>
              <a:rPr lang="nl-NL" dirty="0"/>
              <a:t>(1) Kort debat</a:t>
            </a:r>
          </a:p>
          <a:p>
            <a:r>
              <a:rPr lang="nl-NL" dirty="0"/>
              <a:t>(2) </a:t>
            </a:r>
            <a:r>
              <a:rPr lang="nl-NL" dirty="0" err="1"/>
              <a:t>Deepfakes</a:t>
            </a:r>
            <a:r>
              <a:rPr lang="nl-NL" dirty="0"/>
              <a:t> en synthetische media </a:t>
            </a:r>
          </a:p>
          <a:p>
            <a:r>
              <a:rPr lang="nl-NL" dirty="0"/>
              <a:t>(3) Pauze </a:t>
            </a:r>
          </a:p>
          <a:p>
            <a:r>
              <a:rPr lang="nl-NL" dirty="0"/>
              <a:t>(4) Kort debat</a:t>
            </a:r>
          </a:p>
          <a:p>
            <a:r>
              <a:rPr lang="nl-NL" dirty="0"/>
              <a:t>(5) Horizontale privacy</a:t>
            </a:r>
          </a:p>
          <a:p>
            <a:r>
              <a:rPr lang="nl-NL" dirty="0"/>
              <a:t>(6) Pauze</a:t>
            </a:r>
          </a:p>
          <a:p>
            <a:r>
              <a:rPr lang="nl-NL" dirty="0"/>
              <a:t>(7) Kort debat</a:t>
            </a:r>
          </a:p>
          <a:p>
            <a:r>
              <a:rPr lang="nl-NL" dirty="0"/>
              <a:t>(8) Big Data</a:t>
            </a:r>
          </a:p>
          <a:p>
            <a:r>
              <a:rPr lang="nl-NL" dirty="0"/>
              <a:t>(9) Kort debat</a:t>
            </a:r>
          </a:p>
          <a:p>
            <a:r>
              <a:rPr lang="nl-NL" dirty="0"/>
              <a:t>(10) AVG</a:t>
            </a:r>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E5C21-483F-47F4-950B-B0820242D43C}"/>
              </a:ext>
            </a:extLst>
          </p:cNvPr>
          <p:cNvSpPr>
            <a:spLocks noGrp="1"/>
          </p:cNvSpPr>
          <p:nvPr>
            <p:ph type="title"/>
          </p:nvPr>
        </p:nvSpPr>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179B65C2-16E2-4E81-9F0D-7497DC6F4E6B}"/>
              </a:ext>
            </a:extLst>
          </p:cNvPr>
          <p:cNvSpPr>
            <a:spLocks noGrp="1"/>
          </p:cNvSpPr>
          <p:nvPr>
            <p:ph idx="1"/>
          </p:nvPr>
        </p:nvSpPr>
        <p:spPr>
          <a:xfrm>
            <a:off x="677334" y="1635853"/>
            <a:ext cx="8596668" cy="4857226"/>
          </a:xfrm>
        </p:spPr>
        <p:txBody>
          <a:bodyPr>
            <a:normAutofit fontScale="85000" lnSpcReduction="20000"/>
          </a:bodyPr>
          <a:lstStyle/>
          <a:p>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Ten eerste kunnen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grote gevolgen hebben voor het </a:t>
            </a:r>
            <a:r>
              <a:rPr lang="nl-NL"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vertrouwen in de media, het functioneren van de rechtsstaat en van de democratie; ook kunnen ze in den algemene een negatieve impact hebben op de sociale en maatschappelijke positie van vrouwen</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Naast deze grotere, meer maatschappelijke gevaren zijn er ook specifieke, kwalijke toepassingen van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-pornofilm kan een catastrofale impact hebben op de professionele carrière van een vrouw, haar sociale positie en haar zelfbeeld; in extreme gevallen kan dit tot zelfmoord leiden.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worden misbruikt voor het plegen van fraude en misleiding. Dit kan gaan om financieel gewin, ook kunnen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worden ingezet om bedrijfsgeheimen te ontfutselen of politieke besluitvorming te beïnvloeden of te frustreren. Daarnaast kunnen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worden ingezet om aan te zetten tot haat en geweld, bijvoorbeeld tegen minderheden, en kunnen ze worden gebruikt om de intellectuele eigendomsrechten van artiesten te omzeilen en te ondermijnen. </a:t>
            </a:r>
          </a:p>
          <a:p>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Ten tweede zijn er ook diverse positieve toepassingen. Daarbij wordt onder meer gewezen de mogelijkheden voor de politie om fakes in te zetten bij de infiltratie van criminele netwerken, zijn er medische toepassingen, kan een realistische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avatar figureren in een game, kan een keukengigant een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impressie van het huis met het nieuwe kookeiland geven, kan een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van een acteur gevaarlijke stunts uitvoeren en kunnen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worden ingezet door politici die minderheden willen toespreken, BN´ers die oproepen tot een goed doel en in zakelijke gesprekken, bijvoorbeeld tussen Nederlandse en Chinese werknemers, waarbij wat zij in hun eigen taal zeggen real time wordt vertaald, maar wederom hun lipbewegingen daarop worden aangepast. Bij deze brede verzameling van mogelijke positieve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cases van </a:t>
            </a:r>
            <a:r>
              <a:rPr lang="nl-NL"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valt een ding op: het zijn veelal toepassingen binnen professionele relaties, zoals tussen klant en bedrijf, patiënt en arts, burger en politicus, sekswerker en klant, werknemers van verschillende nationaliteit die met elkaar vergaderen en toepassingen binnen de entertainmentindustrie. </a:t>
            </a:r>
            <a:r>
              <a:rPr lang="nl-NL"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Deze studie heeft maar een veelvoorkomende toepassing van </a:t>
            </a:r>
            <a:r>
              <a:rPr lang="nl-NL"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burger-burgerrelaties geïdentificeerd en dat is de inzet voor satire. </a:t>
            </a:r>
          </a:p>
          <a:p>
            <a:endParaRPr lang="nl-NL" dirty="0">
              <a:solidFill>
                <a:schemeClr val="tx1"/>
              </a:solidFill>
            </a:endParaRPr>
          </a:p>
        </p:txBody>
      </p:sp>
    </p:spTree>
    <p:extLst>
      <p:ext uri="{BB962C8B-B14F-4D97-AF65-F5344CB8AC3E}">
        <p14:creationId xmlns:p14="http://schemas.microsoft.com/office/powerpoint/2010/main" val="83261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30F64-1825-4B57-9D4F-3473A9F8A78F}"/>
              </a:ext>
            </a:extLst>
          </p:cNvPr>
          <p:cNvSpPr>
            <a:spLocks noGrp="1"/>
          </p:cNvSpPr>
          <p:nvPr>
            <p:ph type="title"/>
          </p:nvPr>
        </p:nvSpPr>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8D694557-42E8-4EC0-8E6F-C623371718E1}"/>
              </a:ext>
            </a:extLst>
          </p:cNvPr>
          <p:cNvSpPr>
            <a:spLocks noGrp="1"/>
          </p:cNvSpPr>
          <p:nvPr>
            <p:ph idx="1"/>
          </p:nvPr>
        </p:nvSpPr>
        <p:spPr>
          <a:xfrm>
            <a:off x="677334" y="1526796"/>
            <a:ext cx="8596668" cy="5058562"/>
          </a:xfrm>
        </p:spPr>
        <p:txBody>
          <a:bodyPr>
            <a:normAutofit fontScale="700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derde is techniek nimmer neutraal. Bepaalde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-cases worden gefaciliteerd of mogelijk gemaakt door het ontwerp van een technologie, andere afgeremd of onmogelijk gemaakt.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Dat is van belang omdat uit onderzoek blijkt dat meer dan 95%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wordt gebruikt voor zogenoemde non-</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consensual</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porn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het vervaardigen van pornografisch materiaal over iemand zonder dienst toestemming. Daarbij moet worden opgeteld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fraude, misleiding en het verspreiden van schadelijk nepnieuws en het feit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door de toenemende verwarring tussen fictie en werkelijkheid die zij per definitie veroorzaken, een negatieve impact kunnen hebben op het vertrouwen in de media, de rechtstaat en de democratie en het bestaan van een gedeelde werkelijkheid. Voor deze studie geïnterviewde experts geven bijvoorbeeld aan dat de verwarring over wat echt is en wat nep nu al zichtbaar is, terwijl de techniek nog maar in de kinderschoenen staat.</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vierde is van belang om te benadrukken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tot nu toe worden ingezet op een wijze die aansluit bij maatschappelijke tendensen die toch al zichtbaar zijn.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Het ‘werkelijke’ probleem is breder en maatschappelijk van aard.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pornofilmpjes zijn in feite een uitvloeisel van het disrespect voor vrouwen en het objectiveren van het vrouwenlichaam dat zowel offline en zeker online hoogtij viert.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misinformatie past in het post-</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truth</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tijdperk, waarin meningen belangrijker worden dan feiten en waarin steeds meer groepen in hun eigen bubbel en waarheid leven.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politieke doeleinden sluit aan bij een toename aan interstatelijke-vijandelijkheden via digitale wegen, die zich ook uitten in tal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hacks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en spionageactiviteiten. Fraude wordt al eeuwen gepleegd 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zijn slechts het volgende middel om vals bewijs in een rechtszaak te introduceren. Zelfs in een wereld zonder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zouden deze tendensen zich voordoen.</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Tot slot is wellicht het belangrijkste inzicht dat aanpassingen aan het materieel recht en het procesrecht op specifieke punten mogelijk en wellicht wenselijk zijn,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het belangrijkste probleem ten aanzien van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en meer in het algemeen van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privacyschendingen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is het toezicht op en de naleving van het vigerende recht.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Het vervaardigen van pornografisch materiaal van een ander zonder diens toestemming is al verboden; het genereren van kinderporno van een fictief kind is al verboden; het plegen van fraude en misleiding middels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is al verboden; het aandragen van valselijk bewijsmateriaal in een rechtszaak is al verboden; het aanzetten tot haat of geweld tussen groepen middels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is al verboden; het zonder toestemming exploiteren van iemands beeld of gelijkenis of creatieve werken is al verboden; het schade berokkenen aan een ander middels een fake-bericht kan al onder het onrechtmatige-</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daadsregime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aangepakt; etc. De juridische inkadering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is daarom niet het primaire probleem, het probleem is de handhaving van de bestaande en eventuele aanvullende rechtsregels. </a:t>
            </a:r>
          </a:p>
        </p:txBody>
      </p:sp>
    </p:spTree>
    <p:extLst>
      <p:ext uri="{BB962C8B-B14F-4D97-AF65-F5344CB8AC3E}">
        <p14:creationId xmlns:p14="http://schemas.microsoft.com/office/powerpoint/2010/main" val="177167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A1F32-B310-450C-9B43-45D207CBCAF9}"/>
              </a:ext>
            </a:extLst>
          </p:cNvPr>
          <p:cNvSpPr>
            <a:spLocks noGrp="1"/>
          </p:cNvSpPr>
          <p:nvPr>
            <p:ph type="title"/>
          </p:nvPr>
        </p:nvSpPr>
        <p:spPr/>
        <p:txBody>
          <a:bodyPr/>
          <a:lstStyle/>
          <a:p>
            <a:r>
              <a:rPr lang="nl-NL" dirty="0"/>
              <a:t>Inzichten juridische analyse</a:t>
            </a:r>
          </a:p>
        </p:txBody>
      </p:sp>
      <p:sp>
        <p:nvSpPr>
          <p:cNvPr id="3" name="Tijdelijke aanduiding voor inhoud 2">
            <a:extLst>
              <a:ext uri="{FF2B5EF4-FFF2-40B4-BE49-F238E27FC236}">
                <a16:creationId xmlns:a16="http://schemas.microsoft.com/office/drawing/2014/main" id="{6C2D6317-FEEC-4F30-A1C4-9556E5647D94}"/>
              </a:ext>
            </a:extLst>
          </p:cNvPr>
          <p:cNvSpPr>
            <a:spLocks noGrp="1"/>
          </p:cNvSpPr>
          <p:nvPr>
            <p:ph idx="1"/>
          </p:nvPr>
        </p:nvSpPr>
        <p:spPr>
          <a:xfrm>
            <a:off x="677334" y="1644242"/>
            <a:ext cx="8596668" cy="4689445"/>
          </a:xfrm>
        </p:spPr>
        <p:txBody>
          <a:bodyPr>
            <a:normAutofit fontScale="77500" lnSpcReduction="20000"/>
          </a:bodyPr>
          <a:lstStyle/>
          <a:p>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lopen tegen een aantal obstakels op onder het gegevensverwerkingsregime van de Algemene Verordening Gegevensbescherming.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Er moet een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legitieme verwerkingsgrond zijn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Allereerst kan worden geopteerd voor toestemming van degene die in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wordt afgebeeld; dit zal doorgaans slechts een optie zijn als diegene een bekende is van de maker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Als het gaat om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waarop geen gevoelige zaken zijn te zien, zoals seksuele handelingen, dan kan het ook gaan om het geval waarin de belangen die worden gediend met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groter zijn dan de belangen van het datasubject om niet geportretteerd te worden. Dit zou het geval kunnen zijn bij een onschuldige satirische video van een politicus. Toch blijkt reeds enkel uit dit vereiste hoe nauw de legitieme toepassingsmogelijkheden voor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binnen de AVG zijn.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Daarbij komt de plicht om de geportretteerde ervan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op de hoogte te stellen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dat hij in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figureert.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De vraag is daarbij of het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datakwaliteitsbeginsel</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niet zo moet worden gelezen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per definitie verboden zijn, wat ook geldt voor de vereisten van doel en doelbinding, waaruit volgt dat gegevens in principe alleen voor het doel mogen worden verwerkt waarvoor ze initieel zijn verzameld.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geven per definitie een onjuiste voorstelling van zaken en gegevens zoals foto’s en video’s worden zelden verzameld met het vooropgezette doel om daar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te maken.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Dan zijn er ook nog de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diverse rechten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van het datasubject waar rekening mee moet worden gehouden, zoals het recht op rectificatie en het recht om vergeten te worden.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Wel moet worden bedacht dat er uitzonderingen kunnen bestaan in de vorm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van de huishoudelijke exceptie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en de verwerking van gegevens in het kader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van de vrijheid van meningsuiting</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Hoe nauw of wijd deze uitzonderingen dienen te worden geïnterpreteerd in de context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is echter niet op voorhand en in het algemeen vast te stellen. </a:t>
            </a:r>
            <a:endParaRPr lang="nl-NL" dirty="0"/>
          </a:p>
        </p:txBody>
      </p:sp>
    </p:spTree>
    <p:extLst>
      <p:ext uri="{BB962C8B-B14F-4D97-AF65-F5344CB8AC3E}">
        <p14:creationId xmlns:p14="http://schemas.microsoft.com/office/powerpoint/2010/main" val="79652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2DF46-DB6B-44E1-BD2A-2F1F801EFDB7}"/>
              </a:ext>
            </a:extLst>
          </p:cNvPr>
          <p:cNvSpPr>
            <a:spLocks noGrp="1"/>
          </p:cNvSpPr>
          <p:nvPr>
            <p:ph type="title"/>
          </p:nvPr>
        </p:nvSpPr>
        <p:spPr/>
        <p:txBody>
          <a:bodyPr/>
          <a:lstStyle/>
          <a:p>
            <a:r>
              <a:rPr lang="nl-NL" dirty="0"/>
              <a:t>Inzichten juridische analyse</a:t>
            </a:r>
          </a:p>
        </p:txBody>
      </p:sp>
      <p:sp>
        <p:nvSpPr>
          <p:cNvPr id="3" name="Tijdelijke aanduiding voor inhoud 2">
            <a:extLst>
              <a:ext uri="{FF2B5EF4-FFF2-40B4-BE49-F238E27FC236}">
                <a16:creationId xmlns:a16="http://schemas.microsoft.com/office/drawing/2014/main" id="{35595B41-6C84-4AA3-A9EF-B612AF763AA9}"/>
              </a:ext>
            </a:extLst>
          </p:cNvPr>
          <p:cNvSpPr>
            <a:spLocks noGrp="1"/>
          </p:cNvSpPr>
          <p:nvPr>
            <p:ph idx="1"/>
          </p:nvPr>
        </p:nvSpPr>
        <p:spPr>
          <a:xfrm>
            <a:off x="677334" y="1778466"/>
            <a:ext cx="8596668" cy="4626815"/>
          </a:xfrm>
        </p:spPr>
        <p:txBody>
          <a:bodyPr>
            <a:normAutofit fontScale="62500" lnSpcReduction="20000"/>
          </a:bodyPr>
          <a:lstStyle/>
          <a:p>
            <a:r>
              <a:rPr lang="nl-NL" dirty="0"/>
              <a:t>Er is een overweldigend vage bepaling in de voorgestelde AI-wet over </a:t>
            </a:r>
            <a:r>
              <a:rPr lang="nl-NL" dirty="0" err="1"/>
              <a:t>deepfakes</a:t>
            </a:r>
            <a:r>
              <a:rPr lang="nl-NL" dirty="0"/>
              <a:t>. De bepaling houdt in: 'Gebruikers van een AI-systeem dat beeld-, audio- of video-inhoud genereert of manipuleert die aanmerkelijk lijkt op bestaande personen, objecten, plaatsen of andere entiteiten of gebeurtenissen en ten onrechte voor een persoon authentiek of waarheidsgetrouw lijkt te zijn ('</a:t>
            </a:r>
            <a:r>
              <a:rPr lang="nl-NL" dirty="0" err="1"/>
              <a:t>deep</a:t>
            </a:r>
            <a:r>
              <a:rPr lang="nl-NL" dirty="0"/>
              <a:t> fake '), zal onthullen dat de inhoud kunstmatig is gegenereerd of gemanipuleerd.’ </a:t>
            </a:r>
          </a:p>
          <a:p>
            <a:r>
              <a:rPr lang="nl-NL" dirty="0"/>
              <a:t>(1) De bepaling heeft betrekking op alle gemanipuleerde inhoud; het probleem is echter dat, afhankelijk van je definitie van manipulatie, elke communicatietechnologie vervormt. Videoservices hebben ingebouwde tools die huidtinten egaliseren, audioservices filteren hoge tonen automatisch weg, enz. De schatting is dat over 5 jaar meer dan 90% van alle online content in een of andere vorm zal worden gemanipuleerd. Belangrijk is dat de AI-wet ook verwijst naar gemanipuleerde content over objecten en plaatsen, zoals een zon met een smiley. Is deze bepaling van toepassing op al deze inhoud? </a:t>
            </a:r>
          </a:p>
          <a:p>
            <a:r>
              <a:rPr lang="nl-NL" dirty="0"/>
              <a:t>(2) De bepaling houdt alleen in dat de gebruiker moet melden dat de inhoud is gemanipuleerd: maar aan wie moet hij dergelijke informatie bekendmaken? Het algemene publiek; de afgebeelde persoon; het platform waarop het is geplaatst? </a:t>
            </a:r>
          </a:p>
          <a:p>
            <a:r>
              <a:rPr lang="nl-NL" dirty="0"/>
              <a:t>(3) Het is de gebruiker van het AI-systeem die de verplichting heeft om informatie over de manipulatie van de media vrij te geven; hoe moet het dit doen? Via metacontent of in de content zelf? Hoe groot of klein moet de uitleg zijn? Wat moet die informatie inhouden: ‘deze inhoud is gemanipuleerd’ of een beschrijving van wat is gemanipuleerd? </a:t>
            </a:r>
          </a:p>
          <a:p>
            <a:r>
              <a:rPr lang="nl-NL" dirty="0"/>
              <a:t>(4) Hoe verhoudt deze bepaling zich tot de AVG? Enerzijds benadrukt de AVG onder meer dat de verwerkte gegevens correct en actueel moeten zijn (principe van datakwaliteit); moet deze bepaling worden gezien als op zich een verbod op </a:t>
            </a:r>
            <a:r>
              <a:rPr lang="nl-NL" dirty="0" err="1"/>
              <a:t>deepfakes</a:t>
            </a:r>
            <a:r>
              <a:rPr lang="nl-NL" dirty="0"/>
              <a:t> en zo ja, moet de AI-wetregel worden gezien als een uitzondering daarop en andere beperkingen uit de AVG? En wat voegt de AI-wet toe aan de transparantieverplichting van de AVG?</a:t>
            </a:r>
          </a:p>
        </p:txBody>
      </p:sp>
    </p:spTree>
    <p:extLst>
      <p:ext uri="{BB962C8B-B14F-4D97-AF65-F5344CB8AC3E}">
        <p14:creationId xmlns:p14="http://schemas.microsoft.com/office/powerpoint/2010/main" val="413664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5D88B-C288-428E-BE77-589D14AAAADA}"/>
              </a:ext>
            </a:extLst>
          </p:cNvPr>
          <p:cNvSpPr>
            <a:spLocks noGrp="1"/>
          </p:cNvSpPr>
          <p:nvPr>
            <p:ph type="title"/>
          </p:nvPr>
        </p:nvSpPr>
        <p:spPr/>
        <p:txBody>
          <a:bodyPr/>
          <a:lstStyle/>
          <a:p>
            <a:r>
              <a:rPr lang="nl-NL" dirty="0"/>
              <a:t>Inzichten juridische analyse</a:t>
            </a:r>
          </a:p>
        </p:txBody>
      </p:sp>
      <p:sp>
        <p:nvSpPr>
          <p:cNvPr id="3" name="Tijdelijke aanduiding voor inhoud 2">
            <a:extLst>
              <a:ext uri="{FF2B5EF4-FFF2-40B4-BE49-F238E27FC236}">
                <a16:creationId xmlns:a16="http://schemas.microsoft.com/office/drawing/2014/main" id="{C7DAEAC4-B305-491F-A57F-FC404C0188D0}"/>
              </a:ext>
            </a:extLst>
          </p:cNvPr>
          <p:cNvSpPr>
            <a:spLocks noGrp="1"/>
          </p:cNvSpPr>
          <p:nvPr>
            <p:ph idx="1"/>
          </p:nvPr>
        </p:nvSpPr>
        <p:spPr>
          <a:xfrm>
            <a:off x="677334" y="1585519"/>
            <a:ext cx="8596668" cy="4815281"/>
          </a:xfrm>
        </p:spPr>
        <p:txBody>
          <a:bodyPr>
            <a:normAutofit fontScale="775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Binnen het Europees Verdrag voor de Rechten van de Mens moet er voor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gekeken naar het samenspel van artikel 8 EVRM, waarin het recht op privacy is vervat, en artikel 10 EVRM, waarin het recht op vrijheid van meningsuiting is vervat. Het Europees Hof voor de Rechten van de Mens heeft geoordeeld dat onder het recht op privacy ook valt het recht op de bescherming van de eer en goede name en van de reputatie. Ook heeft het Hof geoordeeld dat de vrijheid van meningsuiting zeer ruim moet worden begrepen en ook omvat het recht om te schokken, te beledigen en te verwarren. Bij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met een mogelijk onrechtmatig karakter zullen dus vaak twee partijen een beroep kunnen doen op twee verschillende mensenrechten: de maker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vrijheid van meningsuiting,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afgebeeldene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eer en goede naam en recht op reputatie. Omdat het Hof weinig algemene regels stelt en iedere individuele zaak op zijn eigen merites, met het oog op de omstandigheden van het geval, beoordeeld, kan niet in de algemene worden gezegd hoe deze twee rechten zich bij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deepfaketoepassingen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tot elkaar verhouden. Dit zal per zaak moeten worden bekeken. Wel zijn twee bijzondere punten van belang.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Enerzijds heeft het Hof een uitgebreide doctrine aangaande wat het noemt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reasonable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expectation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of privacy</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daaruit volgt dat mensen zelfs in een werkomgeving of in de publieke ruimte mogen verwachten dat hun privacy wordt beschermd. Zelfs als een persoon zelf extreme seksuele afbeeldingen van zichzelf op het internet zet, dan nog mag hij verwachten dat zijn privacy door anderen wordt gerespecteerd. Dat is van belang omdat hieruit volgt dat het recht op privacy op veruit het meeste materiaal dat wordt gebruik voor het genereren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toepassing zal zijn.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Anderzijds geldt er een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speciale doctrine voor bekende personen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Dit is van belang omdat de meeste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gemaakt ofwel over personen in de directe omgeving van de maker ofwel over bekende personen. Deze bekende personen moeten, zeker als het politici of ambtsdragers betreft, volgens het Hof meer dulden in termen van inperkingen in hun privésfeer en hun reputatie, eer en goede naam dan gewone burgers. Toch blijkt dat het Hof eveneens benadrukt dat dergelijke inperkingen alsnog proportioneel dienen te zijn en dat ook publieke personen een recht op privacy toekomt. </a:t>
            </a:r>
          </a:p>
          <a:p>
            <a:endParaRPr lang="nl-NL" dirty="0"/>
          </a:p>
        </p:txBody>
      </p:sp>
    </p:spTree>
    <p:extLst>
      <p:ext uri="{BB962C8B-B14F-4D97-AF65-F5344CB8AC3E}">
        <p14:creationId xmlns:p14="http://schemas.microsoft.com/office/powerpoint/2010/main" val="328789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AC26-4D20-4506-B352-3523E97ED231}"/>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42964D3A-8B28-41F4-AA63-510F76357AD7}"/>
              </a:ext>
            </a:extLst>
          </p:cNvPr>
          <p:cNvSpPr>
            <a:spLocks noGrp="1"/>
          </p:cNvSpPr>
          <p:nvPr>
            <p:ph idx="1"/>
          </p:nvPr>
        </p:nvSpPr>
        <p:spPr/>
        <p:txBody>
          <a:bodyPr/>
          <a:lstStyle/>
          <a:p>
            <a:endParaRPr lang="nl-NL"/>
          </a:p>
        </p:txBody>
      </p:sp>
      <p:pic>
        <p:nvPicPr>
          <p:cNvPr id="5" name="Picture 4">
            <a:extLst>
              <a:ext uri="{FF2B5EF4-FFF2-40B4-BE49-F238E27FC236}">
                <a16:creationId xmlns:a16="http://schemas.microsoft.com/office/drawing/2014/main" id="{19357D7A-D689-40F4-82CD-64AB46464E2B}"/>
              </a:ext>
            </a:extLst>
          </p:cNvPr>
          <p:cNvPicPr>
            <a:picLocks noChangeAspect="1"/>
          </p:cNvPicPr>
          <p:nvPr/>
        </p:nvPicPr>
        <p:blipFill>
          <a:blip r:embed="rId2"/>
          <a:stretch>
            <a:fillRect/>
          </a:stretch>
        </p:blipFill>
        <p:spPr>
          <a:xfrm>
            <a:off x="677334" y="83351"/>
            <a:ext cx="8725924" cy="6774649"/>
          </a:xfrm>
          <a:prstGeom prst="rect">
            <a:avLst/>
          </a:prstGeom>
        </p:spPr>
      </p:pic>
    </p:spTree>
    <p:extLst>
      <p:ext uri="{BB962C8B-B14F-4D97-AF65-F5344CB8AC3E}">
        <p14:creationId xmlns:p14="http://schemas.microsoft.com/office/powerpoint/2010/main" val="3798208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6B69-512E-4F9C-86ED-9815FCE59B2C}"/>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E3163959-0633-4AEC-95F4-6BFF3D8E7C58}"/>
              </a:ext>
            </a:extLst>
          </p:cNvPr>
          <p:cNvSpPr>
            <a:spLocks noGrp="1"/>
          </p:cNvSpPr>
          <p:nvPr>
            <p:ph idx="1"/>
          </p:nvPr>
        </p:nvSpPr>
        <p:spPr/>
        <p:txBody>
          <a:bodyPr/>
          <a:lstStyle/>
          <a:p>
            <a:endParaRPr lang="nl-NL"/>
          </a:p>
        </p:txBody>
      </p:sp>
      <p:pic>
        <p:nvPicPr>
          <p:cNvPr id="5" name="Picture 4">
            <a:extLst>
              <a:ext uri="{FF2B5EF4-FFF2-40B4-BE49-F238E27FC236}">
                <a16:creationId xmlns:a16="http://schemas.microsoft.com/office/drawing/2014/main" id="{FFBFD374-66D6-4127-B4B3-B42638CC4E5B}"/>
              </a:ext>
            </a:extLst>
          </p:cNvPr>
          <p:cNvPicPr>
            <a:picLocks noChangeAspect="1"/>
          </p:cNvPicPr>
          <p:nvPr/>
        </p:nvPicPr>
        <p:blipFill>
          <a:blip r:embed="rId2"/>
          <a:stretch>
            <a:fillRect/>
          </a:stretch>
        </p:blipFill>
        <p:spPr>
          <a:xfrm>
            <a:off x="677335" y="517949"/>
            <a:ext cx="8923866" cy="5730451"/>
          </a:xfrm>
          <a:prstGeom prst="rect">
            <a:avLst/>
          </a:prstGeom>
        </p:spPr>
      </p:pic>
    </p:spTree>
    <p:extLst>
      <p:ext uri="{BB962C8B-B14F-4D97-AF65-F5344CB8AC3E}">
        <p14:creationId xmlns:p14="http://schemas.microsoft.com/office/powerpoint/2010/main" val="2143133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038CF-C947-47E6-2C4C-20FFAFDA9275}"/>
              </a:ext>
            </a:extLst>
          </p:cNvPr>
          <p:cNvSpPr>
            <a:spLocks noGrp="1"/>
          </p:cNvSpPr>
          <p:nvPr>
            <p:ph type="title"/>
          </p:nvPr>
        </p:nvSpPr>
        <p:spPr/>
        <p:txBody>
          <a:bodyPr/>
          <a:lstStyle/>
          <a:p>
            <a:r>
              <a:rPr lang="nl-NL" dirty="0"/>
              <a:t>Horizontale privacy</a:t>
            </a:r>
          </a:p>
        </p:txBody>
      </p:sp>
      <p:sp>
        <p:nvSpPr>
          <p:cNvPr id="3" name="Tijdelijke aanduiding voor inhoud 2">
            <a:extLst>
              <a:ext uri="{FF2B5EF4-FFF2-40B4-BE49-F238E27FC236}">
                <a16:creationId xmlns:a16="http://schemas.microsoft.com/office/drawing/2014/main" id="{EA2E8287-660D-9ACB-54ED-FE4E6D8EF17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889833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7AE04-9971-450C-8E05-2285542CA52E}"/>
              </a:ext>
            </a:extLst>
          </p:cNvPr>
          <p:cNvSpPr>
            <a:spLocks noGrp="1"/>
          </p:cNvSpPr>
          <p:nvPr>
            <p:ph type="title"/>
          </p:nvPr>
        </p:nvSpPr>
        <p:spPr/>
        <p:txBody>
          <a:bodyPr/>
          <a:lstStyle/>
          <a:p>
            <a:r>
              <a:rPr lang="nl-NL" dirty="0"/>
              <a:t>Vraag 1</a:t>
            </a:r>
          </a:p>
        </p:txBody>
      </p:sp>
      <p:sp>
        <p:nvSpPr>
          <p:cNvPr id="3" name="Tijdelijke aanduiding voor inhoud 2">
            <a:extLst>
              <a:ext uri="{FF2B5EF4-FFF2-40B4-BE49-F238E27FC236}">
                <a16:creationId xmlns:a16="http://schemas.microsoft.com/office/drawing/2014/main" id="{68C18F4D-7B95-4CC9-9EE2-903E07C69D36}"/>
              </a:ext>
            </a:extLst>
          </p:cNvPr>
          <p:cNvSpPr>
            <a:spLocks noGrp="1"/>
          </p:cNvSpPr>
          <p:nvPr>
            <p:ph idx="1"/>
          </p:nvPr>
        </p:nvSpPr>
        <p:spPr/>
        <p:txBody>
          <a:bodyPr/>
          <a:lstStyle/>
          <a:p>
            <a:r>
              <a:rPr lang="nl-NL" dirty="0"/>
              <a:t>In hoeverre hebben publieke personen recht op privacy in openbare ruimtes?</a:t>
            </a:r>
          </a:p>
          <a:p>
            <a:endParaRPr lang="nl-NL" dirty="0"/>
          </a:p>
        </p:txBody>
      </p:sp>
      <p:pic>
        <p:nvPicPr>
          <p:cNvPr id="5126" name="Picture 6" descr="Aantekeningen verkenner Ollongren zichtbaar op foto: 'Omtzigt functie  elders' | NU - Het laatste nieuws het eerst op NU.nl">
            <a:extLst>
              <a:ext uri="{FF2B5EF4-FFF2-40B4-BE49-F238E27FC236}">
                <a16:creationId xmlns:a16="http://schemas.microsoft.com/office/drawing/2014/main" id="{216B10C2-7785-4FDC-B8BD-9811A4035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070" y="3008244"/>
            <a:ext cx="6096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5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2</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en-US" dirty="0"/>
              <a:t>Mag </a:t>
            </a:r>
            <a:r>
              <a:rPr lang="en-US" dirty="0" err="1"/>
              <a:t>een</a:t>
            </a:r>
            <a:r>
              <a:rPr lang="en-US" dirty="0"/>
              <a:t> </a:t>
            </a:r>
            <a:r>
              <a:rPr lang="en-US" dirty="0" err="1"/>
              <a:t>televisieprogramma</a:t>
            </a:r>
            <a:r>
              <a:rPr lang="en-US" dirty="0"/>
              <a:t> </a:t>
            </a:r>
            <a:r>
              <a:rPr lang="en-US" dirty="0" err="1"/>
              <a:t>een</a:t>
            </a:r>
            <a:r>
              <a:rPr lang="en-US" dirty="0"/>
              <a:t> date van </a:t>
            </a:r>
            <a:r>
              <a:rPr lang="en-US" dirty="0" err="1"/>
              <a:t>een</a:t>
            </a:r>
            <a:r>
              <a:rPr lang="en-US" dirty="0"/>
              <a:t> </a:t>
            </a:r>
            <a:r>
              <a:rPr lang="en-US" dirty="0" err="1"/>
              <a:t>Nederlandse</a:t>
            </a:r>
            <a:r>
              <a:rPr lang="en-US" dirty="0"/>
              <a:t> </a:t>
            </a:r>
            <a:r>
              <a:rPr lang="en-US" dirty="0" err="1"/>
              <a:t>burgemeester</a:t>
            </a:r>
            <a:r>
              <a:rPr lang="en-US" dirty="0"/>
              <a:t> </a:t>
            </a:r>
            <a:r>
              <a:rPr lang="en-US" dirty="0" err="1"/>
              <a:t>opnemen</a:t>
            </a:r>
            <a:r>
              <a:rPr lang="en-US" dirty="0"/>
              <a:t> </a:t>
            </a:r>
            <a:r>
              <a:rPr lang="en-US" dirty="0" err="1"/>
              <a:t>en</a:t>
            </a:r>
            <a:r>
              <a:rPr lang="en-US" dirty="0"/>
              <a:t> </a:t>
            </a:r>
            <a:r>
              <a:rPr lang="en-US" dirty="0" err="1"/>
              <a:t>uitzenden</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62" y="2622612"/>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038CF-C947-47E6-2C4C-20FFAFDA9275}"/>
              </a:ext>
            </a:extLst>
          </p:cNvPr>
          <p:cNvSpPr>
            <a:spLocks noGrp="1"/>
          </p:cNvSpPr>
          <p:nvPr>
            <p:ph type="title"/>
          </p:nvPr>
        </p:nvSpPr>
        <p:spPr/>
        <p:txBody>
          <a:bodyPr/>
          <a:lstStyle/>
          <a:p>
            <a:r>
              <a:rPr lang="nl-NL" dirty="0" err="1"/>
              <a:t>Deepfakes</a:t>
            </a:r>
            <a:endParaRPr lang="nl-NL" dirty="0"/>
          </a:p>
        </p:txBody>
      </p:sp>
      <p:sp>
        <p:nvSpPr>
          <p:cNvPr id="3" name="Tijdelijke aanduiding voor inhoud 2">
            <a:extLst>
              <a:ext uri="{FF2B5EF4-FFF2-40B4-BE49-F238E27FC236}">
                <a16:creationId xmlns:a16="http://schemas.microsoft.com/office/drawing/2014/main" id="{EA2E8287-660D-9ACB-54ED-FE4E6D8EF17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78006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FF3C4-EDB3-45DC-B5AC-E3BAB508F27E}"/>
              </a:ext>
            </a:extLst>
          </p:cNvPr>
          <p:cNvSpPr>
            <a:spLocks noGrp="1"/>
          </p:cNvSpPr>
          <p:nvPr>
            <p:ph type="title"/>
          </p:nvPr>
        </p:nvSpPr>
        <p:spPr/>
        <p:txBody>
          <a:bodyPr/>
          <a:lstStyle/>
          <a:p>
            <a:r>
              <a:rPr lang="nl-NL" dirty="0"/>
              <a:t>Vraag 3</a:t>
            </a:r>
          </a:p>
        </p:txBody>
      </p:sp>
      <p:sp>
        <p:nvSpPr>
          <p:cNvPr id="3" name="Tijdelijke aanduiding voor inhoud 2">
            <a:extLst>
              <a:ext uri="{FF2B5EF4-FFF2-40B4-BE49-F238E27FC236}">
                <a16:creationId xmlns:a16="http://schemas.microsoft.com/office/drawing/2014/main" id="{F203E504-AAC8-421A-A67C-9068EBB25D53}"/>
              </a:ext>
            </a:extLst>
          </p:cNvPr>
          <p:cNvSpPr>
            <a:spLocks noGrp="1"/>
          </p:cNvSpPr>
          <p:nvPr>
            <p:ph idx="1"/>
          </p:nvPr>
        </p:nvSpPr>
        <p:spPr/>
        <p:txBody>
          <a:bodyPr/>
          <a:lstStyle/>
          <a:p>
            <a:r>
              <a:rPr lang="nl-NL" dirty="0"/>
              <a:t>Mogen journalisten uit privéapps citeren?</a:t>
            </a:r>
          </a:p>
          <a:p>
            <a:pPr marL="0" indent="0">
              <a:buNone/>
            </a:pPr>
            <a:endParaRPr lang="nl-NL" dirty="0"/>
          </a:p>
        </p:txBody>
      </p:sp>
      <p:pic>
        <p:nvPicPr>
          <p:cNvPr id="6146" name="Picture 2" descr="Baudet over 'racistische' appjes: 'Het is allemaal privé' - YouTube">
            <a:extLst>
              <a:ext uri="{FF2B5EF4-FFF2-40B4-BE49-F238E27FC236}">
                <a16:creationId xmlns:a16="http://schemas.microsoft.com/office/drawing/2014/main" id="{51D5846F-1789-49EA-851D-DD60D2B30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853" y="2553440"/>
            <a:ext cx="7652551" cy="430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65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6A7BC-637C-4A32-9445-34E86F5D399C}"/>
              </a:ext>
            </a:extLst>
          </p:cNvPr>
          <p:cNvSpPr>
            <a:spLocks noGrp="1"/>
          </p:cNvSpPr>
          <p:nvPr>
            <p:ph type="title"/>
          </p:nvPr>
        </p:nvSpPr>
        <p:spPr/>
        <p:txBody>
          <a:bodyPr/>
          <a:lstStyle/>
          <a:p>
            <a:r>
              <a:rPr lang="nl-NL" dirty="0"/>
              <a:t>Horizontale privacy</a:t>
            </a:r>
          </a:p>
        </p:txBody>
      </p:sp>
      <p:pic>
        <p:nvPicPr>
          <p:cNvPr id="1026" name="Picture 2" descr="Linxtech IN1601 720P Wifi FPV Leuke Selfie Mini Drone met Camera Helicopter  Hoogte Hold RC Drone Quadcopter Opvouwbare Dron|mini drone with camera|drone  withmini drone - AliExpress">
            <a:extLst>
              <a:ext uri="{FF2B5EF4-FFF2-40B4-BE49-F238E27FC236}">
                <a16:creationId xmlns:a16="http://schemas.microsoft.com/office/drawing/2014/main" id="{ABF8D2A9-A63E-48FA-8DF9-5D954392BC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636365"/>
            <a:ext cx="4521607" cy="4521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967DFF4-CC0D-4099-BDE7-5824743E0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472" y="1617632"/>
            <a:ext cx="3656380" cy="454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6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EF5D0FB-9C97-44E2-A750-0AA81C3516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452718"/>
            <a:ext cx="3356609" cy="41957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at is de beste goedkope smartphone? Onze top 5 budget-smartphones -  Mobiel.nl">
            <a:extLst>
              <a:ext uri="{FF2B5EF4-FFF2-40B4-BE49-F238E27FC236}">
                <a16:creationId xmlns:a16="http://schemas.microsoft.com/office/drawing/2014/main" id="{AC2DF077-A11C-4FA0-9639-431586611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0" y="4852707"/>
            <a:ext cx="3356609" cy="1764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i Camera Wifi 1080P Ip Outdoor Nachtzicht Android Wifi Draadloze Kleine  Auto Camcorder Bewegingsdetectie Hd Sport Draagbare cam|Mini-camcorders| -  AliExpress">
            <a:extLst>
              <a:ext uri="{FF2B5EF4-FFF2-40B4-BE49-F238E27FC236}">
                <a16:creationId xmlns:a16="http://schemas.microsoft.com/office/drawing/2014/main" id="{11C98BFD-1FB0-4B78-B285-A6779CF4E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244" y="452719"/>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limme deurbel: de slimste deurbellen van 2021 | Popula.nl">
            <a:extLst>
              <a:ext uri="{FF2B5EF4-FFF2-40B4-BE49-F238E27FC236}">
                <a16:creationId xmlns:a16="http://schemas.microsoft.com/office/drawing/2014/main" id="{1E0B7928-5E7F-4F6F-8F03-FEA06BC50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244" y="4822890"/>
            <a:ext cx="4195762"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25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frarood camera Eindhoven | Secudat | CCTV (TIP) 06-57037408">
            <a:extLst>
              <a:ext uri="{FF2B5EF4-FFF2-40B4-BE49-F238E27FC236}">
                <a16:creationId xmlns:a16="http://schemas.microsoft.com/office/drawing/2014/main" id="{9BCB8FF8-BDAC-4FBE-9F4D-98D596577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45" y="626787"/>
            <a:ext cx="5371272" cy="3061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rabolic microphone | Microphone, Audio, Microphones">
            <a:extLst>
              <a:ext uri="{FF2B5EF4-FFF2-40B4-BE49-F238E27FC236}">
                <a16:creationId xmlns:a16="http://schemas.microsoft.com/office/drawing/2014/main" id="{090CFFFD-9EE9-4BDC-A5E2-FE8FBEE95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020" y="1659213"/>
            <a:ext cx="5715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23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3CD9B-8615-45F2-9C4B-03112BFCF7D6}"/>
              </a:ext>
            </a:extLst>
          </p:cNvPr>
          <p:cNvSpPr>
            <a:spLocks noGrp="1"/>
          </p:cNvSpPr>
          <p:nvPr>
            <p:ph type="title"/>
          </p:nvPr>
        </p:nvSpPr>
        <p:spPr/>
        <p:txBody>
          <a:bodyPr/>
          <a:lstStyle/>
          <a:p>
            <a:r>
              <a:rPr lang="nl-NL" dirty="0" err="1"/>
              <a:t>Spysoftware</a:t>
            </a:r>
            <a:endParaRPr lang="nl-NL" dirty="0"/>
          </a:p>
        </p:txBody>
      </p:sp>
      <p:sp>
        <p:nvSpPr>
          <p:cNvPr id="3" name="Tijdelijke aanduiding voor inhoud 2">
            <a:extLst>
              <a:ext uri="{FF2B5EF4-FFF2-40B4-BE49-F238E27FC236}">
                <a16:creationId xmlns:a16="http://schemas.microsoft.com/office/drawing/2014/main" id="{37184956-E5D3-4B90-B515-4BE03B3CB789}"/>
              </a:ext>
            </a:extLst>
          </p:cNvPr>
          <p:cNvSpPr>
            <a:spLocks noGrp="1"/>
          </p:cNvSpPr>
          <p:nvPr>
            <p:ph idx="1"/>
          </p:nvPr>
        </p:nvSpPr>
        <p:spPr>
          <a:xfrm>
            <a:off x="645132" y="1518082"/>
            <a:ext cx="9404722" cy="4887200"/>
          </a:xfrm>
        </p:spPr>
        <p:txBody>
          <a:bodyPr>
            <a:normAutofit fontScale="62500" lnSpcReduction="20000"/>
          </a:bodyPr>
          <a:lstStyle/>
          <a:p>
            <a:pPr algn="l"/>
            <a:r>
              <a:rPr lang="nl-NL" b="1" i="0" dirty="0">
                <a:effectLst/>
                <a:latin typeface="Open Sans"/>
              </a:rPr>
              <a:t>Sms Kopie: </a:t>
            </a:r>
            <a:r>
              <a:rPr lang="nl-NL" b="0" i="0" dirty="0">
                <a:effectLst/>
                <a:latin typeface="Open Sans"/>
              </a:rPr>
              <a:t>Bekijk nu alle inkomende en uitgaande </a:t>
            </a:r>
            <a:r>
              <a:rPr lang="nl-NL" b="0" i="0" dirty="0" err="1">
                <a:effectLst/>
                <a:latin typeface="Open Sans"/>
              </a:rPr>
              <a:t>smsjes</a:t>
            </a:r>
            <a:r>
              <a:rPr lang="nl-NL" b="0" i="0" dirty="0">
                <a:effectLst/>
                <a:latin typeface="Open Sans"/>
              </a:rPr>
              <a:t> van de telefoon. De </a:t>
            </a:r>
            <a:r>
              <a:rPr lang="nl-NL" b="0" i="0" dirty="0" err="1">
                <a:effectLst/>
                <a:latin typeface="Open Sans"/>
              </a:rPr>
              <a:t>smsjes</a:t>
            </a:r>
            <a:r>
              <a:rPr lang="nl-NL" b="0" i="0" dirty="0">
                <a:effectLst/>
                <a:latin typeface="Open Sans"/>
              </a:rPr>
              <a:t> worden direct doorgestuurd naar de webserver. </a:t>
            </a:r>
          </a:p>
          <a:p>
            <a:pPr algn="l"/>
            <a:r>
              <a:rPr lang="nl-NL" b="1" i="0" dirty="0">
                <a:effectLst/>
                <a:latin typeface="Open Sans"/>
              </a:rPr>
              <a:t>Web </a:t>
            </a:r>
            <a:r>
              <a:rPr lang="nl-NL" b="1" i="0" dirty="0" err="1">
                <a:effectLst/>
                <a:latin typeface="Open Sans"/>
              </a:rPr>
              <a:t>History</a:t>
            </a:r>
            <a:r>
              <a:rPr lang="nl-NL" b="1" i="0" dirty="0">
                <a:effectLst/>
                <a:latin typeface="Open Sans"/>
              </a:rPr>
              <a:t>:</a:t>
            </a:r>
            <a:r>
              <a:rPr lang="nl-NL" b="0" i="0" dirty="0">
                <a:effectLst/>
                <a:latin typeface="Open Sans"/>
              </a:rPr>
              <a:t> Bekijk nu alle bezochte websites online op uw persoonlijke webpagina. Zie welke websites er zijn bezocht en wat er op de site is bekeken en hoe laat dit is geweest. </a:t>
            </a:r>
          </a:p>
          <a:p>
            <a:pPr algn="l"/>
            <a:r>
              <a:rPr lang="nl-NL" b="1" i="0" dirty="0">
                <a:effectLst/>
                <a:latin typeface="Open Sans"/>
              </a:rPr>
              <a:t>GPS Locatie: </a:t>
            </a:r>
            <a:r>
              <a:rPr lang="nl-NL" b="0" i="0" dirty="0">
                <a:effectLst/>
                <a:latin typeface="Open Sans"/>
              </a:rPr>
              <a:t>Bekijk nu de live locatie van de telefoon. De telefoon zal om de 30 minuten een locatie doorsturen naar de website. Ook is de </a:t>
            </a:r>
            <a:r>
              <a:rPr lang="nl-NL" b="0" i="0" dirty="0" err="1">
                <a:effectLst/>
                <a:latin typeface="Open Sans"/>
              </a:rPr>
              <a:t>history</a:t>
            </a:r>
            <a:r>
              <a:rPr lang="nl-NL" b="0" i="0" dirty="0">
                <a:effectLst/>
                <a:latin typeface="Open Sans"/>
              </a:rPr>
              <a:t> te bekijken waar de telefoon is geweest. Dit is tot 5 meter nauwkeurig wanneer de telefoon volledig GPS bereik heeft.</a:t>
            </a:r>
          </a:p>
          <a:p>
            <a:pPr algn="l"/>
            <a:r>
              <a:rPr lang="nl-NL" b="1" i="0" dirty="0">
                <a:effectLst/>
                <a:latin typeface="Open Sans"/>
              </a:rPr>
              <a:t>Call Log: </a:t>
            </a:r>
            <a:r>
              <a:rPr lang="nl-NL" b="0" i="0" dirty="0">
                <a:effectLst/>
                <a:latin typeface="Open Sans"/>
              </a:rPr>
              <a:t>Bekijk nu alle inkomende en uitgaande oproepen. U krijgt een overzicht te zien met daarin alle inkomende en uitgaande oproepen met daarbij nummer weergave en een tijd en datum.</a:t>
            </a:r>
          </a:p>
          <a:p>
            <a:pPr algn="l"/>
            <a:r>
              <a:rPr lang="nl-NL" b="1" i="0" dirty="0">
                <a:effectLst/>
                <a:latin typeface="Open Sans"/>
              </a:rPr>
              <a:t>Contacten Lijst: </a:t>
            </a:r>
            <a:r>
              <a:rPr lang="nl-NL" b="0" i="0" dirty="0">
                <a:effectLst/>
                <a:latin typeface="Open Sans"/>
              </a:rPr>
              <a:t>Zie wie er in de contacten lijst zijn </a:t>
            </a:r>
            <a:r>
              <a:rPr lang="nl-NL" b="0" i="0" dirty="0" err="1">
                <a:effectLst/>
                <a:latin typeface="Open Sans"/>
              </a:rPr>
              <a:t>toegevoegt</a:t>
            </a:r>
            <a:r>
              <a:rPr lang="nl-NL" b="0" i="0" dirty="0">
                <a:effectLst/>
                <a:latin typeface="Open Sans"/>
              </a:rPr>
              <a:t>, bekijk de naam, telefoon nummer en de tijd wanneer de persoon is </a:t>
            </a:r>
            <a:r>
              <a:rPr lang="nl-NL" b="0" i="0" dirty="0" err="1">
                <a:effectLst/>
                <a:latin typeface="Open Sans"/>
              </a:rPr>
              <a:t>toegevoegt</a:t>
            </a:r>
            <a:r>
              <a:rPr lang="nl-NL" b="0" i="0" dirty="0">
                <a:effectLst/>
                <a:latin typeface="Open Sans"/>
              </a:rPr>
              <a:t> aan de contacten lijst.</a:t>
            </a:r>
          </a:p>
          <a:p>
            <a:pPr algn="l"/>
            <a:r>
              <a:rPr lang="nl-NL" b="1" i="0" dirty="0">
                <a:effectLst/>
                <a:latin typeface="Open Sans"/>
              </a:rPr>
              <a:t>Room </a:t>
            </a:r>
            <a:r>
              <a:rPr lang="nl-NL" b="1" i="0" dirty="0" err="1">
                <a:effectLst/>
                <a:latin typeface="Open Sans"/>
              </a:rPr>
              <a:t>Recording</a:t>
            </a:r>
            <a:r>
              <a:rPr lang="nl-NL" b="1" i="0" dirty="0">
                <a:effectLst/>
                <a:latin typeface="Open Sans"/>
              </a:rPr>
              <a:t>: </a:t>
            </a:r>
            <a:r>
              <a:rPr lang="nl-NL" b="0" i="0" dirty="0">
                <a:effectLst/>
                <a:latin typeface="Open Sans"/>
              </a:rPr>
              <a:t>Stuur vanuit de website een commando om de ruimte op te nemen waar de telefoon zich bevindt. U kunt bestanden van maximaal 20 minuten opnemen. Na deze 20 minuten zal de telefoon dit geluidsbestand doorsturen naar de internet pagina. </a:t>
            </a:r>
          </a:p>
          <a:p>
            <a:pPr algn="l"/>
            <a:r>
              <a:rPr lang="nl-NL" b="1" i="0" dirty="0" err="1">
                <a:effectLst/>
                <a:latin typeface="Open Sans"/>
              </a:rPr>
              <a:t>Whats-App</a:t>
            </a:r>
            <a:r>
              <a:rPr lang="nl-NL" b="1" i="0" dirty="0">
                <a:effectLst/>
                <a:latin typeface="Open Sans"/>
              </a:rPr>
              <a:t>:</a:t>
            </a:r>
            <a:r>
              <a:rPr lang="nl-NL" b="0" i="0" dirty="0">
                <a:effectLst/>
                <a:latin typeface="Open Sans"/>
              </a:rPr>
              <a:t> Op de internet pagina ziet u een overzicht met daarin alle </a:t>
            </a:r>
            <a:r>
              <a:rPr lang="nl-NL" b="0" i="0" dirty="0" err="1">
                <a:effectLst/>
                <a:latin typeface="Open Sans"/>
              </a:rPr>
              <a:t>Whats-App</a:t>
            </a:r>
            <a:r>
              <a:rPr lang="nl-NL" b="0" i="0" dirty="0">
                <a:effectLst/>
                <a:latin typeface="Open Sans"/>
              </a:rPr>
              <a:t> gesprekken met </a:t>
            </a:r>
            <a:r>
              <a:rPr lang="nl-NL" b="0" i="0" dirty="0" err="1">
                <a:effectLst/>
                <a:latin typeface="Open Sans"/>
              </a:rPr>
              <a:t>datum,tijd</a:t>
            </a:r>
            <a:r>
              <a:rPr lang="nl-NL" b="0" i="0" dirty="0">
                <a:effectLst/>
                <a:latin typeface="Open Sans"/>
              </a:rPr>
              <a:t> en de naam van de persoon waarmee gechat is.</a:t>
            </a:r>
          </a:p>
          <a:p>
            <a:pPr algn="l"/>
            <a:r>
              <a:rPr lang="nl-NL" b="1" i="0" dirty="0">
                <a:effectLst/>
                <a:latin typeface="Open Sans"/>
              </a:rPr>
              <a:t>Call </a:t>
            </a:r>
            <a:r>
              <a:rPr lang="nl-NL" b="1" i="0" dirty="0" err="1">
                <a:effectLst/>
                <a:latin typeface="Open Sans"/>
              </a:rPr>
              <a:t>Recording</a:t>
            </a:r>
            <a:r>
              <a:rPr lang="nl-NL" b="1" i="0" dirty="0">
                <a:effectLst/>
                <a:latin typeface="Open Sans"/>
              </a:rPr>
              <a:t>: </a:t>
            </a:r>
            <a:r>
              <a:rPr lang="nl-NL" b="0" i="0" dirty="0">
                <a:effectLst/>
                <a:latin typeface="Open Sans"/>
              </a:rPr>
              <a:t>Wanneer er een inkomende of uitgaande oproep op de telefoon plaat vindt zal hetgeen de gebruiker </a:t>
            </a:r>
            <a:r>
              <a:rPr lang="nl-NL" b="0" i="0" dirty="0" err="1">
                <a:effectLst/>
                <a:latin typeface="Open Sans"/>
              </a:rPr>
              <a:t>vam</a:t>
            </a:r>
            <a:r>
              <a:rPr lang="nl-NL" b="0" i="0" dirty="0">
                <a:effectLst/>
                <a:latin typeface="Open Sans"/>
              </a:rPr>
              <a:t> de telefoon zegt (dus niet van diegene waarmee wordt gebeld) worden opgenomen en direct worde verstuurd naar de web server. U kunt hier vervolgens de bestanden downloaden en terug luisteren. </a:t>
            </a:r>
          </a:p>
          <a:p>
            <a:pPr algn="l"/>
            <a:r>
              <a:rPr lang="nl-NL" b="1" i="0" dirty="0">
                <a:effectLst/>
                <a:latin typeface="Open Sans"/>
              </a:rPr>
              <a:t>Foto en Video: </a:t>
            </a:r>
            <a:r>
              <a:rPr lang="nl-NL" b="0" i="0" dirty="0">
                <a:effectLst/>
                <a:latin typeface="Open Sans"/>
              </a:rPr>
              <a:t>Elke foto of video die wordt gemaakt met de Samsung wordt direct doorgestuurd naar uw persoonlijke internet pagina waar u deze kunt bekijken en eventueel kunt downloaden. </a:t>
            </a:r>
          </a:p>
          <a:p>
            <a:pPr algn="l"/>
            <a:r>
              <a:rPr lang="nl-NL" b="1" i="0" dirty="0">
                <a:effectLst/>
                <a:latin typeface="Open Sans"/>
              </a:rPr>
              <a:t>Email: </a:t>
            </a:r>
            <a:r>
              <a:rPr lang="nl-NL" b="0" i="0" dirty="0">
                <a:effectLst/>
                <a:latin typeface="Open Sans"/>
              </a:rPr>
              <a:t>Krijg een kopie van elke verstuurde of ontvangen email. Hier krijgt u een overzicht te zien van alle </a:t>
            </a:r>
            <a:r>
              <a:rPr lang="nl-NL" b="0" i="0" dirty="0" err="1">
                <a:effectLst/>
                <a:latin typeface="Open Sans"/>
              </a:rPr>
              <a:t>emails</a:t>
            </a:r>
            <a:r>
              <a:rPr lang="nl-NL" b="0" i="0" dirty="0">
                <a:effectLst/>
                <a:latin typeface="Open Sans"/>
              </a:rPr>
              <a:t> met daarbij de afzender/ontvanger en de datum en tijd, dit overzicht krijgt u te zien op de webpagina. </a:t>
            </a:r>
          </a:p>
          <a:p>
            <a:endParaRPr lang="nl-NL" dirty="0"/>
          </a:p>
        </p:txBody>
      </p:sp>
    </p:spTree>
    <p:extLst>
      <p:ext uri="{BB962C8B-B14F-4D97-AF65-F5344CB8AC3E}">
        <p14:creationId xmlns:p14="http://schemas.microsoft.com/office/powerpoint/2010/main" val="413435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s Big Brother Watching You - A Day At New Farm Park - MARK Downey BOOKS">
            <a:extLst>
              <a:ext uri="{FF2B5EF4-FFF2-40B4-BE49-F238E27FC236}">
                <a16:creationId xmlns:a16="http://schemas.microsoft.com/office/drawing/2014/main" id="{810575C3-BA07-425C-B359-991C3B3C4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36" y="460306"/>
            <a:ext cx="3734364" cy="5788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ittle brother is watching you | burp4olive | Flickr">
            <a:extLst>
              <a:ext uri="{FF2B5EF4-FFF2-40B4-BE49-F238E27FC236}">
                <a16:creationId xmlns:a16="http://schemas.microsoft.com/office/drawing/2014/main" id="{22B32682-D559-40BF-A500-26B515050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329" y="377687"/>
            <a:ext cx="4403162" cy="587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11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FFE42-78DD-4AAC-9E7D-7C0462E8DDEF}"/>
              </a:ext>
            </a:extLst>
          </p:cNvPr>
          <p:cNvSpPr>
            <a:spLocks noGrp="1"/>
          </p:cNvSpPr>
          <p:nvPr>
            <p:ph type="title"/>
          </p:nvPr>
        </p:nvSpPr>
        <p:spPr/>
        <p:txBody>
          <a:bodyPr/>
          <a:lstStyle/>
          <a:p>
            <a:r>
              <a:rPr lang="nl-NL" dirty="0"/>
              <a:t>Knelpunten</a:t>
            </a:r>
          </a:p>
        </p:txBody>
      </p:sp>
      <p:sp>
        <p:nvSpPr>
          <p:cNvPr id="3" name="Tijdelijke aanduiding voor inhoud 2">
            <a:extLst>
              <a:ext uri="{FF2B5EF4-FFF2-40B4-BE49-F238E27FC236}">
                <a16:creationId xmlns:a16="http://schemas.microsoft.com/office/drawing/2014/main" id="{026D710D-5CDC-4C2E-9F07-C7DC2BFFBC92}"/>
              </a:ext>
            </a:extLst>
          </p:cNvPr>
          <p:cNvSpPr>
            <a:spLocks noGrp="1"/>
          </p:cNvSpPr>
          <p:nvPr>
            <p:ph idx="1"/>
          </p:nvPr>
        </p:nvSpPr>
        <p:spPr/>
        <p:txBody>
          <a:bodyPr/>
          <a:lstStyle/>
          <a:p>
            <a:r>
              <a:rPr lang="nl-NL" dirty="0" err="1"/>
              <a:t>Locationele</a:t>
            </a:r>
            <a:r>
              <a:rPr lang="nl-NL" dirty="0"/>
              <a:t> privacy &gt; Huis kan van buiten worden bekeken/binnengetreden + huizen van anderen gemonitord</a:t>
            </a:r>
          </a:p>
          <a:p>
            <a:r>
              <a:rPr lang="nl-NL" dirty="0"/>
              <a:t>Lichamelijke privacy &gt; Drones over heggen/natuurgebieden, minicamera’s in </a:t>
            </a:r>
            <a:r>
              <a:rPr lang="nl-NL" dirty="0" err="1"/>
              <a:t>shampoflesjes</a:t>
            </a:r>
            <a:endParaRPr lang="nl-NL" dirty="0"/>
          </a:p>
          <a:p>
            <a:r>
              <a:rPr lang="nl-NL" dirty="0"/>
              <a:t>Informationele privacy &gt; Opnemen en opslaan communicatie, communicatie altijd gemedieerd &amp; spionage apps</a:t>
            </a:r>
          </a:p>
          <a:p>
            <a:r>
              <a:rPr lang="nl-NL" dirty="0"/>
              <a:t>Relationele privacy &gt; gedragsveranderingen door angst + hinder</a:t>
            </a:r>
          </a:p>
          <a:p>
            <a:r>
              <a:rPr lang="nl-NL" dirty="0"/>
              <a:t>Cumulatieve effect van </a:t>
            </a:r>
            <a:r>
              <a:rPr lang="nl-NL" dirty="0" err="1"/>
              <a:t>privacyschendingen</a:t>
            </a:r>
            <a:endParaRPr lang="nl-NL" dirty="0"/>
          </a:p>
        </p:txBody>
      </p:sp>
    </p:spTree>
    <p:extLst>
      <p:ext uri="{BB962C8B-B14F-4D97-AF65-F5344CB8AC3E}">
        <p14:creationId xmlns:p14="http://schemas.microsoft.com/office/powerpoint/2010/main" val="326785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C1F2D-B6B9-42C6-92CC-891FF8B675B3}"/>
              </a:ext>
            </a:extLst>
          </p:cNvPr>
          <p:cNvSpPr>
            <a:spLocks noGrp="1"/>
          </p:cNvSpPr>
          <p:nvPr>
            <p:ph type="title"/>
          </p:nvPr>
        </p:nvSpPr>
        <p:spPr/>
        <p:txBody>
          <a:bodyPr/>
          <a:lstStyle/>
          <a:p>
            <a:r>
              <a:rPr lang="nl-NL" dirty="0"/>
              <a:t>Onderzoeken</a:t>
            </a:r>
          </a:p>
        </p:txBody>
      </p:sp>
      <p:sp>
        <p:nvSpPr>
          <p:cNvPr id="3" name="Tijdelijke aanduiding voor inhoud 2">
            <a:extLst>
              <a:ext uri="{FF2B5EF4-FFF2-40B4-BE49-F238E27FC236}">
                <a16:creationId xmlns:a16="http://schemas.microsoft.com/office/drawing/2014/main" id="{E65D29AF-DB26-4C63-B9BD-1CFF08100EDC}"/>
              </a:ext>
            </a:extLst>
          </p:cNvPr>
          <p:cNvSpPr>
            <a:spLocks noGrp="1"/>
          </p:cNvSpPr>
          <p:nvPr>
            <p:ph idx="1"/>
          </p:nvPr>
        </p:nvSpPr>
        <p:spPr>
          <a:xfrm>
            <a:off x="1103312" y="1544716"/>
            <a:ext cx="8946541" cy="4703684"/>
          </a:xfrm>
        </p:spPr>
        <p:txBody>
          <a:bodyPr>
            <a:normAutofit fontScale="92500" lnSpcReduction="20000"/>
          </a:bodyPr>
          <a:lstStyle/>
          <a:p>
            <a:r>
              <a:rPr lang="nl-NL" sz="1800" dirty="0">
                <a:effectLst/>
                <a:latin typeface="Times New Roman" panose="02020603050405020304" pitchFamily="18" charset="0"/>
                <a:ea typeface="Times New Roman" panose="02020603050405020304" pitchFamily="18" charset="0"/>
              </a:rPr>
              <a:t>Het rapport over gezichtsherkenningstechnologieën in horizontale verhoudingen concludeert bijvoorbeeld dat AVG en de UAVG hier zeer strakke grenzen aan stellen omdat hierbij gebruik wordt gemaakt van biometrische gegevens; omdat ‘toestemming voor de verwerking van biometrische gegevens niet snel als uitzonderingsgrond zal kunnen dienen voor gezichtsherkenningstechnologieën [zal] het gebruik van dergelijke technologieën zelden legitiem [] zijn onder de AVG.’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Keymolen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 Noorman, M., van der Sloot, B.,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Cuijpers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 Koops, B. J., &amp;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Zhao</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B. (2020). Op het eerste gezicht. Universiteit van Tilburg-Tilburg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Institute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Law</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Technology,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Society (TILT), </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Projectnummer: 2992,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p. 135. </a:t>
            </a:r>
          </a:p>
          <a:p>
            <a:r>
              <a:rPr lang="nl-NL" sz="1800" dirty="0">
                <a:effectLst/>
                <a:latin typeface="Times New Roman" panose="02020603050405020304" pitchFamily="18" charset="0"/>
                <a:ea typeface="Times New Roman" panose="02020603050405020304" pitchFamily="18" charset="0"/>
              </a:rPr>
              <a:t>Ten aanzien van het gebruik van drones en spionageproducten gelden tal van mogelijke strafrechtelijke bepalingen, kan het gebruik daarvan leiden tot een onrechtmatige daad en gelden er aanvullende regels die maken drones in principe niet mogen vliegen over een bebouwde kom of natuurgebied. Heimelijke opnames zullen vrijwel nimmer legitiem zijn, omdat personen volgens de AVG van te voren op de hoogte moeten worden gebracht van het feit dat er gegevens over hen zullen worden verzameld. ‘Uit het voor dit rapport uitgevoerde onderzoek blijkt dat het grootste euvel ten aanzien van drones en spionageproducten niet zozeer is gelegen in juridische lacunes en onduidelijkheden, die er overigens wel op beperkte schaal zijn [], maar in een gebrek aan naleving en handhaving van de bestaande regels.’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Galič</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 Noorman, M., van der Sloot, B., Koops, B. 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Cuijpers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Gellert</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R., ... &amp; van Delden, T. (2020). Spioneren met hobbydrones en andere technologieën door burgers: een verkenning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privacyrisico’s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en reguleringsmogelijkheden, WODC, </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Projectnummer: 3063.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endParaRPr lang="nl-NL" sz="1800" dirty="0">
              <a:effectLst/>
              <a:latin typeface="Times New Roman" panose="02020603050405020304" pitchFamily="18" charset="0"/>
              <a:ea typeface="Times New Roman" panose="02020603050405020304" pitchFamily="18" charset="0"/>
            </a:endParaRPr>
          </a:p>
          <a:p>
            <a:endParaRPr lang="nl-NL" dirty="0"/>
          </a:p>
        </p:txBody>
      </p:sp>
    </p:spTree>
    <p:extLst>
      <p:ext uri="{BB962C8B-B14F-4D97-AF65-F5344CB8AC3E}">
        <p14:creationId xmlns:p14="http://schemas.microsoft.com/office/powerpoint/2010/main" val="1250140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13526-5202-429D-92B6-5DB364877E26}"/>
              </a:ext>
            </a:extLst>
          </p:cNvPr>
          <p:cNvSpPr>
            <a:spLocks noGrp="1"/>
          </p:cNvSpPr>
          <p:nvPr>
            <p:ph type="title"/>
          </p:nvPr>
        </p:nvSpPr>
        <p:spPr>
          <a:xfrm>
            <a:off x="646111" y="452718"/>
            <a:ext cx="9404723" cy="870055"/>
          </a:xfrm>
        </p:spPr>
        <p:txBody>
          <a:bodyPr/>
          <a:lstStyle/>
          <a:p>
            <a:r>
              <a:rPr lang="nl-NL" dirty="0"/>
              <a:t>Onderzoeken</a:t>
            </a:r>
          </a:p>
        </p:txBody>
      </p:sp>
      <p:sp>
        <p:nvSpPr>
          <p:cNvPr id="3" name="Tijdelijke aanduiding voor inhoud 2">
            <a:extLst>
              <a:ext uri="{FF2B5EF4-FFF2-40B4-BE49-F238E27FC236}">
                <a16:creationId xmlns:a16="http://schemas.microsoft.com/office/drawing/2014/main" id="{F78CDA49-9B12-47A2-81B9-29FDA7E7D6C0}"/>
              </a:ext>
            </a:extLst>
          </p:cNvPr>
          <p:cNvSpPr>
            <a:spLocks noGrp="1"/>
          </p:cNvSpPr>
          <p:nvPr>
            <p:ph idx="1"/>
          </p:nvPr>
        </p:nvSpPr>
        <p:spPr>
          <a:xfrm>
            <a:off x="1103312" y="1553592"/>
            <a:ext cx="8946541" cy="4694807"/>
          </a:xfrm>
        </p:spPr>
        <p:txBody>
          <a:bodyPr>
            <a:normAutofit fontScale="85000" lnSpcReduction="10000"/>
          </a:bodyPr>
          <a:lstStyle/>
          <a:p>
            <a:pPr>
              <a:buFont typeface="Times New Roman" panose="02020603050405020304" pitchFamily="18" charset="0"/>
              <a:buChar char="-"/>
            </a:pPr>
            <a:r>
              <a:rPr lang="nl-NL" sz="2000" dirty="0">
                <a:effectLst/>
                <a:latin typeface="Times New Roman" panose="02020603050405020304" pitchFamily="18" charset="0"/>
                <a:ea typeface="Times New Roman" panose="02020603050405020304" pitchFamily="18" charset="0"/>
              </a:rPr>
              <a:t>In het onderzoek naar mogelijke lessen ten aanzien van de regulering van horizontale privacy uit andere landen werd geconcludeerd ‘dat de normering van het recht op privacy in horizontale verhoudingen en de daarbij behorende rechtsbescherming in Nederland niet wezenlijk afwijkt van de wijze waarop deze is vormgegeven in de door ons onderzochte landen.’ De grootste winst, zo concludeerde dat onderzoek dan ook, zit in de procesrechtelijke en handhavingskant.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Schermer, B. W. &amp; Van der Sloot, B. (2020), Het recht op privacy in horizontale verhoudingen WODC</a:t>
            </a:r>
          </a:p>
          <a:p>
            <a:pPr marL="342900" lvl="0" indent="-342900">
              <a:buFont typeface="Times New Roman" panose="02020603050405020304" pitchFamily="18" charset="0"/>
              <a:buChar char="-"/>
            </a:pPr>
            <a:endParaRPr lang="nl-NL" sz="20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pPr>
            <a:r>
              <a:rPr lang="nl-NL" sz="2000" dirty="0">
                <a:effectLst/>
                <a:latin typeface="Times New Roman" panose="02020603050405020304" pitchFamily="18" charset="0"/>
                <a:ea typeface="Segoe UI" panose="020B0502040204020203" pitchFamily="34" charset="0"/>
              </a:rPr>
              <a:t>‘</a:t>
            </a:r>
            <a:r>
              <a:rPr lang="nl-NL" sz="2000" dirty="0">
                <a:effectLst/>
                <a:latin typeface="Times New Roman" panose="02020603050405020304" pitchFamily="18" charset="0"/>
                <a:ea typeface="Times New Roman" panose="02020603050405020304" pitchFamily="18" charset="0"/>
              </a:rPr>
              <a:t>Tot nu toe is met name aandacht besteed aan de bescherming van de materiële rechten van burgers en lag de nadruk doorgaans op principes van materiële rechtvaardigheid. [] Minstens even belangrijk is echter dat er ook voldoende aandacht is voor de toegang tot het recht en principes van procedurele rechtvaardigheid. Immers, burgers die wel rechten hebben maar die niet met succes kunnen afdwingen, staan alsnog met lege handen. Ook kunnen, als het rechtsstelsel wel incidentele knelpunten adresseert, maar niet de structurele en onderliggende oorzaken, systeemfouten blijven bestaan. Deze vraagstukken hebben tot nu toe weinig aandacht gekregen.’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van der Sloot, B., &amp; van Schendel, S. (2019). De modernisering van het Nederlands procesrecht in het licht van big data: Procedurele waarborgen en een goede toegang tot het recht als randvoorwaarden voor een data-gedreven samenleving, WODC, </a:t>
            </a: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Projectnummer: 2900, p</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5</a:t>
            </a:r>
          </a:p>
          <a:p>
            <a:endParaRPr lang="nl-NL" dirty="0"/>
          </a:p>
        </p:txBody>
      </p:sp>
    </p:spTree>
    <p:extLst>
      <p:ext uri="{BB962C8B-B14F-4D97-AF65-F5344CB8AC3E}">
        <p14:creationId xmlns:p14="http://schemas.microsoft.com/office/powerpoint/2010/main" val="218115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AF932-87E4-BFCC-5899-7C96CFFA965A}"/>
              </a:ext>
            </a:extLst>
          </p:cNvPr>
          <p:cNvSpPr>
            <a:spLocks noGrp="1"/>
          </p:cNvSpPr>
          <p:nvPr>
            <p:ph type="title"/>
          </p:nvPr>
        </p:nvSpPr>
        <p:spPr/>
        <p:txBody>
          <a:bodyPr/>
          <a:lstStyle/>
          <a:p>
            <a:r>
              <a:rPr lang="nl-NL" dirty="0"/>
              <a:t>Kort debat</a:t>
            </a:r>
          </a:p>
        </p:txBody>
      </p:sp>
      <p:sp>
        <p:nvSpPr>
          <p:cNvPr id="3" name="Tijdelijke aanduiding voor inhoud 2">
            <a:extLst>
              <a:ext uri="{FF2B5EF4-FFF2-40B4-BE49-F238E27FC236}">
                <a16:creationId xmlns:a16="http://schemas.microsoft.com/office/drawing/2014/main" id="{7021B38A-5658-5853-1AE6-A8CC8167CFD4}"/>
              </a:ext>
            </a:extLst>
          </p:cNvPr>
          <p:cNvSpPr>
            <a:spLocks noGrp="1"/>
          </p:cNvSpPr>
          <p:nvPr>
            <p:ph idx="1"/>
          </p:nvPr>
        </p:nvSpPr>
        <p:spPr/>
        <p:txBody>
          <a:bodyPr/>
          <a:lstStyle/>
          <a:p>
            <a:endParaRPr lang="nl-NL"/>
          </a:p>
        </p:txBody>
      </p:sp>
      <p:pic>
        <p:nvPicPr>
          <p:cNvPr id="1026" name="Picture 2" descr="Deepfake van politie roept vraag op over 'digitale onsterfelijkheid' | NOS">
            <a:extLst>
              <a:ext uri="{FF2B5EF4-FFF2-40B4-BE49-F238E27FC236}">
                <a16:creationId xmlns:a16="http://schemas.microsoft.com/office/drawing/2014/main" id="{AB91E76B-53CB-D2DD-82AE-3F60535DA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55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63D05-CDD8-477E-90A3-C50AE8957D2B}"/>
              </a:ext>
            </a:extLst>
          </p:cNvPr>
          <p:cNvSpPr>
            <a:spLocks noGrp="1"/>
          </p:cNvSpPr>
          <p:nvPr>
            <p:ph type="title"/>
          </p:nvPr>
        </p:nvSpPr>
        <p:spPr/>
        <p:txBody>
          <a:bodyPr/>
          <a:lstStyle/>
          <a:p>
            <a:r>
              <a:rPr lang="nl-NL" dirty="0"/>
              <a:t>Handhavingsprobleem</a:t>
            </a:r>
          </a:p>
        </p:txBody>
      </p:sp>
      <p:sp>
        <p:nvSpPr>
          <p:cNvPr id="3" name="Tijdelijke aanduiding voor inhoud 2">
            <a:extLst>
              <a:ext uri="{FF2B5EF4-FFF2-40B4-BE49-F238E27FC236}">
                <a16:creationId xmlns:a16="http://schemas.microsoft.com/office/drawing/2014/main" id="{EC32740B-7467-4B93-872D-AE4066152D10}"/>
              </a:ext>
            </a:extLst>
          </p:cNvPr>
          <p:cNvSpPr>
            <a:spLocks noGrp="1"/>
          </p:cNvSpPr>
          <p:nvPr>
            <p:ph idx="1"/>
          </p:nvPr>
        </p:nvSpPr>
        <p:spPr/>
        <p:txBody>
          <a:bodyPr>
            <a:normAutofit fontScale="92500" lnSpcReduction="20000"/>
          </a:bodyPr>
          <a:lstStyle/>
          <a:p>
            <a:r>
              <a:rPr lang="nl-NL" dirty="0"/>
              <a:t>Burger:</a:t>
            </a:r>
          </a:p>
          <a:p>
            <a:pPr lvl="1"/>
            <a:r>
              <a:rPr lang="nl-NL" dirty="0"/>
              <a:t>Dader? Eerst Internet Provider aanspreken?</a:t>
            </a:r>
          </a:p>
          <a:p>
            <a:pPr lvl="1"/>
            <a:r>
              <a:rPr lang="nl-NL" dirty="0"/>
              <a:t>Kosten rechtszaak + minimale vergoeding</a:t>
            </a:r>
          </a:p>
          <a:p>
            <a:pPr lvl="1"/>
            <a:r>
              <a:rPr lang="nl-NL" dirty="0" err="1"/>
              <a:t>Barbarah</a:t>
            </a:r>
            <a:r>
              <a:rPr lang="nl-NL" dirty="0"/>
              <a:t> Streisand effect</a:t>
            </a:r>
          </a:p>
          <a:p>
            <a:r>
              <a:rPr lang="nl-NL" dirty="0"/>
              <a:t>Internet provider:</a:t>
            </a:r>
          </a:p>
          <a:p>
            <a:pPr lvl="1"/>
            <a:r>
              <a:rPr lang="nl-NL" dirty="0"/>
              <a:t>Vooraf controleren kost geld</a:t>
            </a:r>
          </a:p>
          <a:p>
            <a:pPr lvl="1"/>
            <a:r>
              <a:rPr lang="nl-NL" dirty="0"/>
              <a:t>Automatisch blokkeren ook foutpositieven</a:t>
            </a:r>
          </a:p>
          <a:p>
            <a:pPr lvl="1"/>
            <a:r>
              <a:rPr lang="nl-NL" dirty="0"/>
              <a:t>Conflicterende belangen/conflicterende rechtsstelsels</a:t>
            </a:r>
          </a:p>
          <a:p>
            <a:r>
              <a:rPr lang="nl-NL" dirty="0"/>
              <a:t>Staat:</a:t>
            </a:r>
          </a:p>
          <a:p>
            <a:pPr lvl="1"/>
            <a:r>
              <a:rPr lang="nl-NL" dirty="0"/>
              <a:t>Kosten controles + Loont het de moeite?</a:t>
            </a:r>
          </a:p>
          <a:p>
            <a:pPr lvl="1"/>
            <a:r>
              <a:rPr lang="nl-NL" dirty="0"/>
              <a:t>Kuur erger dan de kwaal?</a:t>
            </a:r>
          </a:p>
          <a:p>
            <a:pPr lvl="1"/>
            <a:r>
              <a:rPr lang="nl-NL" dirty="0"/>
              <a:t>Keuze voor ene is vaak keuze tegen andere burger</a:t>
            </a:r>
          </a:p>
          <a:p>
            <a:pPr lvl="1"/>
            <a:endParaRPr lang="nl-NL" dirty="0"/>
          </a:p>
        </p:txBody>
      </p:sp>
    </p:spTree>
    <p:extLst>
      <p:ext uri="{BB962C8B-B14F-4D97-AF65-F5344CB8AC3E}">
        <p14:creationId xmlns:p14="http://schemas.microsoft.com/office/powerpoint/2010/main" val="428318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E7D7-E1C1-4872-8D03-7283807B9F16}"/>
              </a:ext>
            </a:extLst>
          </p:cNvPr>
          <p:cNvSpPr>
            <a:spLocks noGrp="1"/>
          </p:cNvSpPr>
          <p:nvPr>
            <p:ph type="title"/>
          </p:nvPr>
        </p:nvSpPr>
        <p:spPr/>
        <p:txBody>
          <a:bodyPr/>
          <a:lstStyle/>
          <a:p>
            <a:r>
              <a:rPr lang="nl-NL" dirty="0"/>
              <a:t>Handhavingsprobleem</a:t>
            </a:r>
          </a:p>
        </p:txBody>
      </p:sp>
      <p:sp>
        <p:nvSpPr>
          <p:cNvPr id="3" name="Tijdelijke aanduiding voor inhoud 2">
            <a:extLst>
              <a:ext uri="{FF2B5EF4-FFF2-40B4-BE49-F238E27FC236}">
                <a16:creationId xmlns:a16="http://schemas.microsoft.com/office/drawing/2014/main" id="{008FDCE2-C461-4BB7-9AC1-A0A0A1E75709}"/>
              </a:ext>
            </a:extLst>
          </p:cNvPr>
          <p:cNvSpPr>
            <a:spLocks noGrp="1"/>
          </p:cNvSpPr>
          <p:nvPr>
            <p:ph idx="1"/>
          </p:nvPr>
        </p:nvSpPr>
        <p:spPr/>
        <p:txBody>
          <a:bodyPr/>
          <a:lstStyle/>
          <a:p>
            <a:r>
              <a:rPr lang="nl-NL" dirty="0"/>
              <a:t>Huidige regelingen met name ex post</a:t>
            </a:r>
          </a:p>
          <a:p>
            <a:pPr lvl="1"/>
            <a:r>
              <a:rPr lang="nl-NL" dirty="0"/>
              <a:t>Breed kader</a:t>
            </a:r>
          </a:p>
          <a:p>
            <a:pPr lvl="1"/>
            <a:r>
              <a:rPr lang="nl-NL" dirty="0"/>
              <a:t>Achteraf toetsen of daaraan is voldaan</a:t>
            </a:r>
          </a:p>
          <a:p>
            <a:pPr lvl="1"/>
            <a:r>
              <a:rPr lang="nl-NL" dirty="0"/>
              <a:t>Schade adresseren als die zich heeft gematerialiseerd</a:t>
            </a:r>
          </a:p>
          <a:p>
            <a:r>
              <a:rPr lang="nl-NL" dirty="0"/>
              <a:t>Toekomstige regelingen meer ex ante?</a:t>
            </a:r>
          </a:p>
          <a:p>
            <a:pPr lvl="1"/>
            <a:r>
              <a:rPr lang="nl-NL" dirty="0"/>
              <a:t>Verboden/moratoria</a:t>
            </a:r>
          </a:p>
          <a:p>
            <a:pPr lvl="1"/>
            <a:r>
              <a:rPr lang="nl-NL" dirty="0"/>
              <a:t>Gedeeltelijke verboden voor sectoren</a:t>
            </a:r>
          </a:p>
          <a:p>
            <a:pPr lvl="1"/>
            <a:r>
              <a:rPr lang="nl-NL" dirty="0"/>
              <a:t>Vergunningen/beperkingen voor verkoop producten/software</a:t>
            </a:r>
          </a:p>
          <a:p>
            <a:pPr lvl="1"/>
            <a:r>
              <a:rPr lang="nl-NL" dirty="0"/>
              <a:t>Vergunningen/beperkingen voor gebruik producten/software</a:t>
            </a:r>
          </a:p>
        </p:txBody>
      </p:sp>
    </p:spTree>
    <p:extLst>
      <p:ext uri="{BB962C8B-B14F-4D97-AF65-F5344CB8AC3E}">
        <p14:creationId xmlns:p14="http://schemas.microsoft.com/office/powerpoint/2010/main" val="106823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432958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8</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Zou je je inkomen delen met een vreemde?</a:t>
            </a:r>
            <a:endParaRPr lang="en-US" dirty="0"/>
          </a:p>
        </p:txBody>
      </p:sp>
    </p:spTree>
    <p:extLst>
      <p:ext uri="{BB962C8B-B14F-4D97-AF65-F5344CB8AC3E}">
        <p14:creationId xmlns:p14="http://schemas.microsoft.com/office/powerpoint/2010/main" val="385410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739044" y="478563"/>
            <a:ext cx="9613861" cy="3721395"/>
          </a:xfrm>
        </p:spPr>
        <p:txBody>
          <a:bodyPr>
            <a:normAutofit fontScale="90000"/>
          </a:bodyPr>
          <a:lstStyle/>
          <a:p>
            <a:r>
              <a:rPr lang="en-US" dirty="0" err="1"/>
              <a:t>Vraag</a:t>
            </a:r>
            <a:r>
              <a:rPr lang="en-US" dirty="0"/>
              <a:t> 9</a:t>
            </a:r>
            <a:br>
              <a:rPr lang="en-US" dirty="0"/>
            </a:br>
            <a:br>
              <a:rPr lang="en-US" dirty="0"/>
            </a:br>
            <a:r>
              <a:rPr lang="en-US" dirty="0" err="1"/>
              <a:t>Een</a:t>
            </a:r>
            <a:r>
              <a:rPr lang="en-US" dirty="0"/>
              <a:t> </a:t>
            </a:r>
            <a:r>
              <a:rPr lang="en-US" dirty="0" err="1"/>
              <a:t>ouder</a:t>
            </a:r>
            <a:r>
              <a:rPr lang="en-US" dirty="0"/>
              <a:t> </a:t>
            </a:r>
            <a:r>
              <a:rPr lang="en-US" dirty="0" err="1"/>
              <a:t>vermoedt</a:t>
            </a:r>
            <a:r>
              <a:rPr lang="en-US" dirty="0"/>
              <a:t> </a:t>
            </a:r>
            <a:r>
              <a:rPr lang="en-US" dirty="0" err="1"/>
              <a:t>dat</a:t>
            </a:r>
            <a:r>
              <a:rPr lang="en-US" dirty="0"/>
              <a:t> </a:t>
            </a:r>
            <a:r>
              <a:rPr lang="en-US" dirty="0" err="1"/>
              <a:t>zijn</a:t>
            </a:r>
            <a:r>
              <a:rPr lang="en-US" dirty="0"/>
              <a:t> kind </a:t>
            </a:r>
            <a:r>
              <a:rPr lang="en-US" dirty="0" err="1"/>
              <a:t>aan</a:t>
            </a:r>
            <a:r>
              <a:rPr lang="en-US" dirty="0"/>
              <a:t> de drugs is. Mag </a:t>
            </a:r>
            <a:r>
              <a:rPr lang="en-US" dirty="0" err="1"/>
              <a:t>hij</a:t>
            </a:r>
            <a:r>
              <a:rPr lang="en-US" dirty="0"/>
              <a:t> de </a:t>
            </a:r>
            <a:r>
              <a:rPr lang="en-US" dirty="0" err="1"/>
              <a:t>kamer</a:t>
            </a:r>
            <a:r>
              <a:rPr lang="en-US" dirty="0"/>
              <a:t> </a:t>
            </a:r>
            <a:r>
              <a:rPr lang="en-US" dirty="0" err="1"/>
              <a:t>doorzoeken</a:t>
            </a:r>
            <a:r>
              <a:rPr lang="en-US" dirty="0"/>
              <a:t>, </a:t>
            </a:r>
            <a:r>
              <a:rPr lang="en-US" dirty="0" err="1"/>
              <a:t>zijn</a:t>
            </a:r>
            <a:r>
              <a:rPr lang="en-US" dirty="0"/>
              <a:t> e-mails </a:t>
            </a:r>
            <a:r>
              <a:rPr lang="en-US" dirty="0" err="1"/>
              <a:t>lezen</a:t>
            </a:r>
            <a:r>
              <a:rPr lang="en-US" dirty="0"/>
              <a:t> </a:t>
            </a:r>
            <a:r>
              <a:rPr lang="en-US" dirty="0" err="1"/>
              <a:t>en</a:t>
            </a:r>
            <a:r>
              <a:rPr lang="en-US" dirty="0"/>
              <a:t> </a:t>
            </a:r>
            <a:r>
              <a:rPr lang="en-US" dirty="0" err="1"/>
              <a:t>een</a:t>
            </a:r>
            <a:r>
              <a:rPr lang="en-US" dirty="0"/>
              <a:t> tracking device </a:t>
            </a:r>
            <a:r>
              <a:rPr lang="en-US" dirty="0" err="1"/>
              <a:t>plaatsen</a:t>
            </a:r>
            <a:r>
              <a:rPr lang="en-US" dirty="0"/>
              <a:t>?</a:t>
            </a:r>
            <a:br>
              <a:rPr lang="en-US" dirty="0"/>
            </a:br>
            <a:br>
              <a:rPr lang="en-US" sz="1000" dirty="0"/>
            </a:b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442" y="4076520"/>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072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Ik heb niets te verbergen</a:t>
            </a:r>
            <a:br>
              <a:rPr lang="nl-NL" sz="4400" dirty="0"/>
            </a:br>
            <a:endParaRPr lang="nl-NL" dirty="0"/>
          </a:p>
        </p:txBody>
      </p:sp>
    </p:spTree>
    <p:extLst>
      <p:ext uri="{BB962C8B-B14F-4D97-AF65-F5344CB8AC3E}">
        <p14:creationId xmlns:p14="http://schemas.microsoft.com/office/powerpoint/2010/main" val="3021331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10</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3752" y="1412776"/>
            <a:ext cx="4824536" cy="362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991544" y="530120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Is iemand naakt zien een </a:t>
            </a:r>
            <a:r>
              <a:rPr lang="nl-NL" dirty="0" err="1"/>
              <a:t>privacyschending</a:t>
            </a:r>
            <a:r>
              <a:rPr lang="nl-NL" dirty="0"/>
              <a:t> voor jou?</a:t>
            </a:r>
            <a:endParaRPr lang="en-US" dirty="0"/>
          </a:p>
        </p:txBody>
      </p:sp>
    </p:spTree>
    <p:extLst>
      <p:ext uri="{BB962C8B-B14F-4D97-AF65-F5344CB8AC3E}">
        <p14:creationId xmlns:p14="http://schemas.microsoft.com/office/powerpoint/2010/main" val="989571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CF956-A903-7AB2-BEF4-6066140A91C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1BEBF22-612C-078E-694E-A0E999E3ABAA}"/>
              </a:ext>
            </a:extLst>
          </p:cNvPr>
          <p:cNvSpPr>
            <a:spLocks noGrp="1"/>
          </p:cNvSpPr>
          <p:nvPr>
            <p:ph idx="1"/>
          </p:nvPr>
        </p:nvSpPr>
        <p:spPr/>
        <p:txBody>
          <a:bodyPr/>
          <a:lstStyle/>
          <a:p>
            <a:endParaRPr lang="nl-NL"/>
          </a:p>
        </p:txBody>
      </p:sp>
      <p:pic>
        <p:nvPicPr>
          <p:cNvPr id="2050" name="Picture 2" descr="Deep fake: wat een door SP.A gemanipuleerd filmpje met Trump en  pornovideo's gemeen hebben | VRT NWS: nieuws">
            <a:extLst>
              <a:ext uri="{FF2B5EF4-FFF2-40B4-BE49-F238E27FC236}">
                <a16:creationId xmlns:a16="http://schemas.microsoft.com/office/drawing/2014/main" id="{73460BD6-7C91-B431-6825-2DFEF02F5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Correspondent publiceert 'deepfake' van Mark Rutte voor klimaattop  Glasgow">
            <a:extLst>
              <a:ext uri="{FF2B5EF4-FFF2-40B4-BE49-F238E27FC236}">
                <a16:creationId xmlns:a16="http://schemas.microsoft.com/office/drawing/2014/main" id="{F49D28ED-7D85-15AF-E1AE-AADC20A4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96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90D84-0AD9-2B08-A4A4-9A79C68395F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02A1550-7044-9C3F-6C49-7ADEF60514E1}"/>
              </a:ext>
            </a:extLst>
          </p:cNvPr>
          <p:cNvSpPr>
            <a:spLocks noGrp="1"/>
          </p:cNvSpPr>
          <p:nvPr>
            <p:ph idx="1"/>
          </p:nvPr>
        </p:nvSpPr>
        <p:spPr/>
        <p:txBody>
          <a:bodyPr/>
          <a:lstStyle/>
          <a:p>
            <a:endParaRPr lang="nl-NL"/>
          </a:p>
        </p:txBody>
      </p:sp>
      <p:pic>
        <p:nvPicPr>
          <p:cNvPr id="3074" name="Picture 2" descr="It's Getting Harder to Spot a Deep Fake Video - YouTube">
            <a:extLst>
              <a:ext uri="{FF2B5EF4-FFF2-40B4-BE49-F238E27FC236}">
                <a16:creationId xmlns:a16="http://schemas.microsoft.com/office/drawing/2014/main" id="{BD6473C2-1B5C-F12E-CDF2-8982AE85E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148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a:t>
            </a:r>
          </a:p>
          <a:p>
            <a:pPr lvl="1"/>
            <a:r>
              <a:rPr lang="nl-NL"/>
              <a:t>Belastingdienst: ‘</a:t>
            </a:r>
            <a:r>
              <a:rPr lang="nl-NL" dirty="0"/>
              <a:t>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Dirty Data werkt niet</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9F09D-18C3-9AFF-DCA0-B78718E1A2A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CF7FE28-B271-9EDB-89D1-06033891A858}"/>
              </a:ext>
            </a:extLst>
          </p:cNvPr>
          <p:cNvSpPr>
            <a:spLocks noGrp="1"/>
          </p:cNvSpPr>
          <p:nvPr>
            <p:ph idx="1"/>
          </p:nvPr>
        </p:nvSpPr>
        <p:spPr/>
        <p:txBody>
          <a:bodyPr/>
          <a:lstStyle/>
          <a:p>
            <a:endParaRPr lang="nl-NL"/>
          </a:p>
        </p:txBody>
      </p:sp>
      <p:sp>
        <p:nvSpPr>
          <p:cNvPr id="4" name="AutoShape 2" descr="xXx Vector Logo - Download Free SVG Icon | Worldvectorlogo">
            <a:extLst>
              <a:ext uri="{FF2B5EF4-FFF2-40B4-BE49-F238E27FC236}">
                <a16:creationId xmlns:a16="http://schemas.microsoft.com/office/drawing/2014/main" id="{2FD59A66-DFCF-54AB-5A94-30A6086C37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2" name="Picture 6" descr="Xxx Neon afbeelding en foto (gratis proefversie) | Bigstock">
            <a:extLst>
              <a:ext uri="{FF2B5EF4-FFF2-40B4-BE49-F238E27FC236}">
                <a16:creationId xmlns:a16="http://schemas.microsoft.com/office/drawing/2014/main" id="{49261EDD-F7D8-F1E5-45A8-D0E37A9BA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9" y="65987"/>
            <a:ext cx="13835079" cy="802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56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ACA6F-3464-E8D9-6443-F75FD8CCBB43}"/>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5F846836-E513-0327-30CD-C1FDB898F84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002824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106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84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034DF-7B1A-12CE-2293-56097A93ACC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57C51A2-750E-7E07-7F8E-F06E08E6B976}"/>
              </a:ext>
            </a:extLst>
          </p:cNvPr>
          <p:cNvSpPr>
            <a:spLocks noGrp="1"/>
          </p:cNvSpPr>
          <p:nvPr>
            <p:ph idx="1"/>
          </p:nvPr>
        </p:nvSpPr>
        <p:spPr/>
        <p:txBody>
          <a:bodyPr/>
          <a:lstStyle/>
          <a:p>
            <a:endParaRPr lang="nl-NL"/>
          </a:p>
        </p:txBody>
      </p:sp>
      <p:pic>
        <p:nvPicPr>
          <p:cNvPr id="5122" name="Picture 2" descr="Abraham Lincoln">
            <a:extLst>
              <a:ext uri="{FF2B5EF4-FFF2-40B4-BE49-F238E27FC236}">
                <a16:creationId xmlns:a16="http://schemas.microsoft.com/office/drawing/2014/main" id="{310CC4CC-080E-82BC-3A3C-4C71583EB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717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4</a:t>
            </a:r>
            <a:endParaRPr lang="en-US" dirty="0"/>
          </a:p>
        </p:txBody>
      </p:sp>
      <p:sp>
        <p:nvSpPr>
          <p:cNvPr id="3" name="Content Placeholder 2"/>
          <p:cNvSpPr>
            <a:spLocks noGrp="1"/>
          </p:cNvSpPr>
          <p:nvPr>
            <p:ph idx="1"/>
          </p:nvPr>
        </p:nvSpPr>
        <p:spPr/>
        <p:txBody>
          <a:bodyPr/>
          <a:lstStyle/>
          <a:p>
            <a:r>
              <a:rPr lang="nl-NL" dirty="0"/>
              <a:t>Een zestienjarige komt bij de dokter en vraagt om </a:t>
            </a:r>
            <a:r>
              <a:rPr lang="nl-NL" dirty="0" err="1"/>
              <a:t>anti-depressiva</a:t>
            </a:r>
            <a:r>
              <a:rPr lang="nl-NL" dirty="0"/>
              <a:t>, omdat zij veel gepast wordt op school. </a:t>
            </a:r>
          </a:p>
          <a:p>
            <a:r>
              <a:rPr lang="nl-NL" dirty="0"/>
              <a:t>Moet de dokter de ouders en/of de school informeren? </a:t>
            </a:r>
            <a:endParaRPr lang="en-US" dirty="0"/>
          </a:p>
        </p:txBody>
      </p:sp>
    </p:spTree>
    <p:extLst>
      <p:ext uri="{BB962C8B-B14F-4D97-AF65-F5344CB8AC3E}">
        <p14:creationId xmlns:p14="http://schemas.microsoft.com/office/powerpoint/2010/main" val="4257088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5</a:t>
            </a:r>
            <a:endParaRPr lang="en-US" dirty="0"/>
          </a:p>
        </p:txBody>
      </p:sp>
      <p:sp>
        <p:nvSpPr>
          <p:cNvPr id="3" name="Content Placeholder 2"/>
          <p:cNvSpPr>
            <a:spLocks noGrp="1"/>
          </p:cNvSpPr>
          <p:nvPr>
            <p:ph idx="1"/>
          </p:nvPr>
        </p:nvSpPr>
        <p:spPr/>
        <p:txBody>
          <a:bodyPr/>
          <a:lstStyle/>
          <a:p>
            <a:r>
              <a:rPr lang="en-US" dirty="0"/>
              <a:t>De </a:t>
            </a:r>
            <a:r>
              <a:rPr lang="en-US" dirty="0" err="1"/>
              <a:t>politie</a:t>
            </a:r>
            <a:r>
              <a:rPr lang="en-US" dirty="0"/>
              <a:t> </a:t>
            </a:r>
            <a:r>
              <a:rPr lang="en-US" dirty="0" err="1"/>
              <a:t>krijgt</a:t>
            </a:r>
            <a:r>
              <a:rPr lang="en-US" dirty="0"/>
              <a:t> </a:t>
            </a:r>
            <a:r>
              <a:rPr lang="en-US" dirty="0" err="1"/>
              <a:t>een</a:t>
            </a:r>
            <a:r>
              <a:rPr lang="en-US" dirty="0"/>
              <a:t> tip </a:t>
            </a:r>
            <a:r>
              <a:rPr lang="en-US" dirty="0" err="1"/>
              <a:t>dat</a:t>
            </a:r>
            <a:r>
              <a:rPr lang="en-US" dirty="0"/>
              <a:t> </a:t>
            </a:r>
            <a:r>
              <a:rPr lang="en-US" dirty="0" err="1"/>
              <a:t>iemand</a:t>
            </a:r>
            <a:r>
              <a:rPr lang="en-US" dirty="0"/>
              <a:t> in </a:t>
            </a:r>
            <a:r>
              <a:rPr lang="en-US" dirty="0" err="1"/>
              <a:t>een</a:t>
            </a:r>
            <a:r>
              <a:rPr lang="en-US" dirty="0"/>
              <a:t> </a:t>
            </a:r>
            <a:r>
              <a:rPr lang="en-US" dirty="0" err="1"/>
              <a:t>wijk</a:t>
            </a:r>
            <a:r>
              <a:rPr lang="en-US" dirty="0"/>
              <a:t> met </a:t>
            </a:r>
            <a:r>
              <a:rPr lang="en-US" dirty="0" err="1"/>
              <a:t>ongeveer</a:t>
            </a:r>
            <a:r>
              <a:rPr lang="en-US" dirty="0"/>
              <a:t> 300 </a:t>
            </a:r>
            <a:r>
              <a:rPr lang="en-US" dirty="0" err="1"/>
              <a:t>bewoners</a:t>
            </a:r>
            <a:r>
              <a:rPr lang="en-US" dirty="0"/>
              <a:t> </a:t>
            </a:r>
            <a:r>
              <a:rPr lang="en-US" dirty="0" err="1"/>
              <a:t>een</a:t>
            </a:r>
            <a:r>
              <a:rPr lang="en-US" dirty="0"/>
              <a:t> </a:t>
            </a:r>
            <a:r>
              <a:rPr lang="en-US" dirty="0" err="1"/>
              <a:t>aanslag</a:t>
            </a:r>
            <a:r>
              <a:rPr lang="en-US" dirty="0"/>
              <a:t> </a:t>
            </a:r>
            <a:r>
              <a:rPr lang="en-US" dirty="0" err="1"/>
              <a:t>drijgt</a:t>
            </a:r>
            <a:r>
              <a:rPr lang="en-US" dirty="0"/>
              <a:t> </a:t>
            </a:r>
            <a:r>
              <a:rPr lang="en-US" dirty="0" err="1"/>
              <a:t>te</a:t>
            </a:r>
            <a:r>
              <a:rPr lang="en-US" dirty="0"/>
              <a:t> </a:t>
            </a:r>
            <a:r>
              <a:rPr lang="en-US" dirty="0" err="1"/>
              <a:t>plegen</a:t>
            </a:r>
            <a:r>
              <a:rPr lang="en-US" dirty="0"/>
              <a:t>.</a:t>
            </a:r>
          </a:p>
          <a:p>
            <a:r>
              <a:rPr lang="en-US" dirty="0"/>
              <a:t>Zou de </a:t>
            </a:r>
            <a:r>
              <a:rPr lang="en-US" dirty="0" err="1"/>
              <a:t>politie</a:t>
            </a:r>
            <a:r>
              <a:rPr lang="en-US" dirty="0"/>
              <a:t> </a:t>
            </a:r>
            <a:r>
              <a:rPr lang="en-US" dirty="0" err="1"/>
              <a:t>alle</a:t>
            </a:r>
            <a:r>
              <a:rPr lang="en-US" dirty="0"/>
              <a:t> </a:t>
            </a:r>
            <a:r>
              <a:rPr lang="en-US" dirty="0" err="1"/>
              <a:t>communicatie</a:t>
            </a:r>
            <a:r>
              <a:rPr lang="en-US" dirty="0"/>
              <a:t> van de </a:t>
            </a:r>
            <a:r>
              <a:rPr lang="en-US" dirty="0" err="1"/>
              <a:t>bewoners</a:t>
            </a:r>
            <a:r>
              <a:rPr lang="en-US" dirty="0"/>
              <a:t> van </a:t>
            </a:r>
            <a:r>
              <a:rPr lang="en-US" dirty="0" err="1"/>
              <a:t>deze</a:t>
            </a:r>
            <a:r>
              <a:rPr lang="en-US" dirty="0"/>
              <a:t> </a:t>
            </a:r>
            <a:r>
              <a:rPr lang="en-US" dirty="0" err="1"/>
              <a:t>wijk</a:t>
            </a:r>
            <a:r>
              <a:rPr lang="en-US" dirty="0"/>
              <a:t> </a:t>
            </a:r>
            <a:r>
              <a:rPr lang="en-US" dirty="0" err="1"/>
              <a:t>moeten</a:t>
            </a:r>
            <a:r>
              <a:rPr lang="en-US" dirty="0"/>
              <a:t> </a:t>
            </a:r>
            <a:r>
              <a:rPr lang="en-US" dirty="0" err="1"/>
              <a:t>monitoren</a:t>
            </a:r>
            <a:r>
              <a:rPr lang="en-US" dirty="0"/>
              <a:t>? </a:t>
            </a:r>
          </a:p>
        </p:txBody>
      </p:sp>
    </p:spTree>
    <p:extLst>
      <p:ext uri="{BB962C8B-B14F-4D97-AF65-F5344CB8AC3E}">
        <p14:creationId xmlns:p14="http://schemas.microsoft.com/office/powerpoint/2010/main" val="4107968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a:bodyPr>
          <a:lstStyle/>
          <a:p>
            <a:r>
              <a:rPr lang="nl-NL" dirty="0"/>
              <a:t>Vraag 6</a:t>
            </a:r>
          </a:p>
        </p:txBody>
      </p:sp>
      <p:sp>
        <p:nvSpPr>
          <p:cNvPr id="3" name="Tijdelijke aanduiding voor inhoud 2">
            <a:extLst>
              <a:ext uri="{FF2B5EF4-FFF2-40B4-BE49-F238E27FC236}">
                <a16:creationId xmlns:a16="http://schemas.microsoft.com/office/drawing/2014/main" id="{7CEE989F-C362-49F7-923B-2AF45CF58510}"/>
              </a:ext>
            </a:extLst>
          </p:cNvPr>
          <p:cNvSpPr>
            <a:spLocks noGrp="1"/>
          </p:cNvSpPr>
          <p:nvPr>
            <p:ph idx="1"/>
          </p:nvPr>
        </p:nvSpPr>
        <p:spPr/>
        <p:txBody>
          <a:bodyPr/>
          <a:lstStyle/>
          <a:p>
            <a:r>
              <a:rPr lang="nl-NL" dirty="0"/>
              <a:t>Mogen Alexa, </a:t>
            </a:r>
            <a:r>
              <a:rPr lang="nl-NL" dirty="0" err="1"/>
              <a:t>Siri</a:t>
            </a:r>
            <a:r>
              <a:rPr lang="nl-NL" dirty="0"/>
              <a:t> en Google Assistant gespreken opvangen ook al staan ze uit? Morgen Google, Apple en Microsoft die data gebruiken voor advertenties?</a:t>
            </a:r>
          </a:p>
        </p:txBody>
      </p:sp>
    </p:spTree>
    <p:extLst>
      <p:ext uri="{BB962C8B-B14F-4D97-AF65-F5344CB8AC3E}">
        <p14:creationId xmlns:p14="http://schemas.microsoft.com/office/powerpoint/2010/main" val="4183785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7</a:t>
            </a:r>
            <a:endParaRPr lang="en-US" dirty="0"/>
          </a:p>
        </p:txBody>
      </p:sp>
      <p:sp>
        <p:nvSpPr>
          <p:cNvPr id="3" name="Content Placeholder 2"/>
          <p:cNvSpPr>
            <a:spLocks noGrp="1"/>
          </p:cNvSpPr>
          <p:nvPr>
            <p:ph idx="1"/>
          </p:nvPr>
        </p:nvSpPr>
        <p:spPr/>
        <p:txBody>
          <a:bodyPr/>
          <a:lstStyle/>
          <a:p>
            <a:r>
              <a:rPr lang="en-US" dirty="0"/>
              <a:t>Mag TomTom </a:t>
            </a:r>
            <a:r>
              <a:rPr lang="en-US" dirty="0" err="1"/>
              <a:t>verkeersgegevens</a:t>
            </a:r>
            <a:r>
              <a:rPr lang="en-US" dirty="0"/>
              <a:t> met de </a:t>
            </a:r>
            <a:r>
              <a:rPr lang="en-US" dirty="0" err="1"/>
              <a:t>politie</a:t>
            </a:r>
            <a:r>
              <a:rPr lang="en-US" dirty="0"/>
              <a:t> </a:t>
            </a:r>
            <a:r>
              <a:rPr lang="en-US" dirty="0" err="1"/>
              <a:t>delen</a:t>
            </a:r>
            <a:r>
              <a:rPr lang="en-US" dirty="0"/>
              <a:t> </a:t>
            </a:r>
            <a:r>
              <a:rPr lang="en-US" dirty="0" err="1"/>
              <a:t>als</a:t>
            </a:r>
            <a:r>
              <a:rPr lang="en-US" dirty="0"/>
              <a:t> </a:t>
            </a:r>
            <a:r>
              <a:rPr lang="en-US" dirty="0" err="1"/>
              <a:t>dat</a:t>
            </a:r>
            <a:r>
              <a:rPr lang="en-US" dirty="0"/>
              <a:t> in </a:t>
            </a:r>
            <a:r>
              <a:rPr lang="en-US" dirty="0" err="1"/>
              <a:t>hun</a:t>
            </a:r>
            <a:r>
              <a:rPr lang="en-US" dirty="0"/>
              <a:t> terms and conditions </a:t>
            </a:r>
            <a:r>
              <a:rPr lang="en-US" dirty="0" err="1"/>
              <a:t>staat</a:t>
            </a:r>
            <a:r>
              <a:rPr lang="en-US" dirty="0"/>
              <a: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495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fontScale="77500" lnSpcReduction="20000"/>
          </a:bodyPr>
          <a:lstStyle/>
          <a:p>
            <a:r>
              <a:rPr lang="nl-NL" dirty="0"/>
              <a:t>Value – no </a:t>
            </a:r>
            <a:r>
              <a:rPr lang="nl-NL" dirty="0" err="1"/>
              <a:t>value</a:t>
            </a:r>
            <a:endParaRPr lang="nl-NL" dirty="0"/>
          </a:p>
          <a:p>
            <a:r>
              <a:rPr lang="nl-NL" dirty="0" err="1"/>
              <a:t>Intrinsic</a:t>
            </a:r>
            <a:r>
              <a:rPr lang="nl-NL" dirty="0"/>
              <a:t> </a:t>
            </a:r>
            <a:r>
              <a:rPr lang="nl-NL" dirty="0" err="1"/>
              <a:t>value</a:t>
            </a:r>
            <a:r>
              <a:rPr lang="nl-NL" dirty="0"/>
              <a:t> – </a:t>
            </a:r>
            <a:r>
              <a:rPr lang="nl-NL" dirty="0" err="1"/>
              <a:t>instrumental</a:t>
            </a:r>
            <a:r>
              <a:rPr lang="nl-NL" dirty="0"/>
              <a:t> </a:t>
            </a:r>
            <a:r>
              <a:rPr lang="nl-NL" dirty="0" err="1"/>
              <a:t>value</a:t>
            </a:r>
            <a:endParaRPr lang="nl-NL" dirty="0"/>
          </a:p>
          <a:p>
            <a:r>
              <a:rPr lang="nl-NL" dirty="0" err="1"/>
              <a:t>Positive</a:t>
            </a:r>
            <a:r>
              <a:rPr lang="nl-NL" dirty="0"/>
              <a:t> </a:t>
            </a:r>
            <a:r>
              <a:rPr lang="nl-NL" dirty="0" err="1"/>
              <a:t>value</a:t>
            </a:r>
            <a:r>
              <a:rPr lang="nl-NL" dirty="0"/>
              <a:t> – </a:t>
            </a:r>
            <a:r>
              <a:rPr lang="nl-NL" dirty="0" err="1"/>
              <a:t>Negative</a:t>
            </a:r>
            <a:r>
              <a:rPr lang="nl-NL" dirty="0"/>
              <a:t> </a:t>
            </a:r>
            <a:r>
              <a:rPr lang="nl-NL" dirty="0" err="1"/>
              <a:t>value</a:t>
            </a:r>
            <a:r>
              <a:rPr lang="nl-NL" dirty="0"/>
              <a:t> (</a:t>
            </a:r>
            <a:r>
              <a:rPr lang="nl-NL" dirty="0" err="1"/>
              <a:t>feminism</a:t>
            </a:r>
            <a:r>
              <a:rPr lang="nl-NL" dirty="0"/>
              <a:t>, </a:t>
            </a:r>
            <a:r>
              <a:rPr lang="nl-NL" dirty="0" err="1"/>
              <a:t>nothing</a:t>
            </a:r>
            <a:r>
              <a:rPr lang="nl-NL" dirty="0"/>
              <a:t> </a:t>
            </a:r>
            <a:r>
              <a:rPr lang="nl-NL" dirty="0" err="1"/>
              <a:t>to</a:t>
            </a:r>
            <a:r>
              <a:rPr lang="nl-NL" dirty="0"/>
              <a:t> </a:t>
            </a:r>
            <a:r>
              <a:rPr lang="nl-NL" dirty="0" err="1"/>
              <a:t>hide</a:t>
            </a:r>
            <a:r>
              <a:rPr lang="nl-NL" dirty="0"/>
              <a:t>, </a:t>
            </a:r>
            <a:r>
              <a:rPr lang="nl-NL" dirty="0" err="1"/>
              <a:t>economic</a:t>
            </a:r>
            <a:r>
              <a:rPr lang="nl-NL" dirty="0"/>
              <a:t> argument)</a:t>
            </a:r>
          </a:p>
          <a:p>
            <a:r>
              <a:rPr lang="nl-NL" dirty="0"/>
              <a:t>Universal </a:t>
            </a:r>
            <a:r>
              <a:rPr lang="nl-NL" dirty="0" err="1"/>
              <a:t>value</a:t>
            </a:r>
            <a:r>
              <a:rPr lang="nl-NL" dirty="0"/>
              <a:t> – </a:t>
            </a:r>
            <a:r>
              <a:rPr lang="nl-NL" dirty="0" err="1"/>
              <a:t>contextual</a:t>
            </a:r>
            <a:r>
              <a:rPr lang="nl-NL" dirty="0"/>
              <a:t> </a:t>
            </a:r>
            <a:r>
              <a:rPr lang="nl-NL" dirty="0" err="1"/>
              <a:t>value</a:t>
            </a:r>
            <a:r>
              <a:rPr lang="nl-NL" dirty="0"/>
              <a:t> – </a:t>
            </a:r>
            <a:r>
              <a:rPr lang="nl-NL" dirty="0" err="1"/>
              <a:t>individual</a:t>
            </a:r>
            <a:r>
              <a:rPr lang="nl-NL" dirty="0"/>
              <a:t> </a:t>
            </a:r>
            <a:r>
              <a:rPr lang="nl-NL" dirty="0" err="1"/>
              <a:t>value</a:t>
            </a:r>
            <a:endParaRPr lang="nl-NL" dirty="0"/>
          </a:p>
          <a:p>
            <a:r>
              <a:rPr lang="nl-NL" dirty="0"/>
              <a:t>Absolute </a:t>
            </a:r>
            <a:r>
              <a:rPr lang="nl-NL" dirty="0" err="1"/>
              <a:t>value</a:t>
            </a:r>
            <a:r>
              <a:rPr lang="nl-NL" dirty="0"/>
              <a:t> – </a:t>
            </a:r>
            <a:r>
              <a:rPr lang="nl-NL" dirty="0" err="1"/>
              <a:t>relative</a:t>
            </a:r>
            <a:r>
              <a:rPr lang="nl-NL" dirty="0"/>
              <a:t> </a:t>
            </a:r>
            <a:r>
              <a:rPr lang="nl-NL" dirty="0" err="1"/>
              <a:t>value</a:t>
            </a:r>
            <a:endParaRPr lang="nl-NL" dirty="0"/>
          </a:p>
          <a:p>
            <a:r>
              <a:rPr lang="nl-NL" dirty="0" err="1"/>
              <a:t>Individual</a:t>
            </a:r>
            <a:r>
              <a:rPr lang="nl-NL" dirty="0"/>
              <a:t> </a:t>
            </a:r>
            <a:r>
              <a:rPr lang="nl-NL" dirty="0" err="1"/>
              <a:t>value</a:t>
            </a:r>
            <a:r>
              <a:rPr lang="nl-NL" dirty="0"/>
              <a:t> – </a:t>
            </a:r>
            <a:r>
              <a:rPr lang="nl-NL" dirty="0" err="1"/>
              <a:t>societal</a:t>
            </a:r>
            <a:r>
              <a:rPr lang="nl-NL" dirty="0"/>
              <a:t>/</a:t>
            </a:r>
            <a:r>
              <a:rPr lang="nl-NL" dirty="0" err="1"/>
              <a:t>group</a:t>
            </a:r>
            <a:r>
              <a:rPr lang="nl-NL" dirty="0"/>
              <a:t> </a:t>
            </a:r>
            <a:r>
              <a:rPr lang="nl-NL" dirty="0" err="1"/>
              <a:t>value</a:t>
            </a:r>
            <a:endParaRPr lang="nl-NL" dirty="0"/>
          </a:p>
          <a:p>
            <a:r>
              <a:rPr lang="nl-NL" dirty="0" err="1"/>
              <a:t>Indiviudal’s</a:t>
            </a:r>
            <a:r>
              <a:rPr lang="nl-NL" dirty="0"/>
              <a:t> right – </a:t>
            </a:r>
            <a:r>
              <a:rPr lang="nl-NL" dirty="0" err="1"/>
              <a:t>other’s</a:t>
            </a:r>
            <a:r>
              <a:rPr lang="nl-NL" dirty="0"/>
              <a:t> </a:t>
            </a:r>
            <a:r>
              <a:rPr lang="nl-NL" dirty="0" err="1"/>
              <a:t>duty</a:t>
            </a:r>
            <a:endParaRPr lang="nl-NL" dirty="0"/>
          </a:p>
          <a:p>
            <a:r>
              <a:rPr lang="nl-NL" dirty="0"/>
              <a:t>Private domain – public domain</a:t>
            </a:r>
          </a:p>
          <a:p>
            <a:r>
              <a:rPr lang="nl-NL" dirty="0"/>
              <a:t>Personal data – non-personal data</a:t>
            </a:r>
          </a:p>
          <a:p>
            <a:r>
              <a:rPr lang="nl-NL" dirty="0" err="1"/>
              <a:t>Negative</a:t>
            </a:r>
            <a:r>
              <a:rPr lang="nl-NL" dirty="0"/>
              <a:t> </a:t>
            </a:r>
            <a:r>
              <a:rPr lang="nl-NL" dirty="0" err="1"/>
              <a:t>liberty</a:t>
            </a:r>
            <a:r>
              <a:rPr lang="nl-NL" dirty="0"/>
              <a:t> – </a:t>
            </a:r>
            <a:r>
              <a:rPr lang="nl-NL" dirty="0" err="1"/>
              <a:t>positive</a:t>
            </a:r>
            <a:r>
              <a:rPr lang="nl-NL" dirty="0"/>
              <a:t> </a:t>
            </a:r>
            <a:r>
              <a:rPr lang="nl-NL" dirty="0" err="1"/>
              <a:t>liberty</a:t>
            </a:r>
            <a:endParaRPr lang="nl-NL" dirty="0"/>
          </a:p>
          <a:p>
            <a:r>
              <a:rPr lang="nl-NL" dirty="0"/>
              <a:t>Acces - control</a:t>
            </a:r>
          </a:p>
          <a:p>
            <a:r>
              <a:rPr lang="nl-NL" dirty="0" err="1"/>
              <a:t>Bodily</a:t>
            </a:r>
            <a:r>
              <a:rPr lang="nl-NL" dirty="0"/>
              <a:t> </a:t>
            </a:r>
            <a:r>
              <a:rPr lang="nl-NL" dirty="0" err="1"/>
              <a:t>integrity</a:t>
            </a:r>
            <a:r>
              <a:rPr lang="nl-NL" dirty="0"/>
              <a:t>- mind reading</a:t>
            </a:r>
          </a:p>
          <a:p>
            <a:r>
              <a:rPr lang="nl-NL" dirty="0" err="1"/>
              <a:t>Against</a:t>
            </a:r>
            <a:r>
              <a:rPr lang="nl-NL" dirty="0"/>
              <a:t> </a:t>
            </a:r>
            <a:r>
              <a:rPr lang="nl-NL" dirty="0" err="1"/>
              <a:t>states</a:t>
            </a:r>
            <a:r>
              <a:rPr lang="nl-NL" dirty="0"/>
              <a:t>, companies or </a:t>
            </a:r>
            <a:r>
              <a:rPr lang="nl-NL" dirty="0" err="1"/>
              <a:t>other</a:t>
            </a:r>
            <a:r>
              <a:rPr lang="nl-NL" dirty="0"/>
              <a:t> </a:t>
            </a:r>
            <a:r>
              <a:rPr lang="nl-NL" dirty="0" err="1"/>
              <a:t>individuals</a:t>
            </a:r>
            <a:endParaRPr lang="en-US" dirty="0"/>
          </a:p>
        </p:txBody>
      </p:sp>
    </p:spTree>
    <p:extLst>
      <p:ext uri="{BB962C8B-B14F-4D97-AF65-F5344CB8AC3E}">
        <p14:creationId xmlns:p14="http://schemas.microsoft.com/office/powerpoint/2010/main" val="695654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a:bodyPr>
          <a:lstStyle/>
          <a:p>
            <a:r>
              <a:rPr lang="nl-NL" dirty="0"/>
              <a:t>Verschillende vakgebieden</a:t>
            </a:r>
          </a:p>
          <a:p>
            <a:pPr lvl="1"/>
            <a:r>
              <a:rPr lang="nl-NL" dirty="0"/>
              <a:t>Informatica</a:t>
            </a:r>
          </a:p>
          <a:p>
            <a:pPr lvl="1"/>
            <a:r>
              <a:rPr lang="nl-NL" dirty="0"/>
              <a:t>Rechten</a:t>
            </a:r>
          </a:p>
          <a:p>
            <a:pPr lvl="1"/>
            <a:r>
              <a:rPr lang="nl-NL" dirty="0"/>
              <a:t>Filosofie</a:t>
            </a:r>
          </a:p>
          <a:p>
            <a:pPr lvl="1"/>
            <a:r>
              <a:rPr lang="nl-NL" dirty="0"/>
              <a:t>Economie</a:t>
            </a:r>
          </a:p>
          <a:p>
            <a:pPr lvl="1"/>
            <a:r>
              <a:rPr lang="nl-NL" dirty="0"/>
              <a:t>Gezondheidszorg</a:t>
            </a:r>
          </a:p>
          <a:p>
            <a:pPr lvl="1"/>
            <a:r>
              <a:rPr lang="nl-NL" dirty="0"/>
              <a:t>Architectuur</a:t>
            </a:r>
          </a:p>
          <a:p>
            <a:pPr lvl="1"/>
            <a:r>
              <a:rPr lang="nl-NL" dirty="0"/>
              <a:t>Geschiedenis</a:t>
            </a:r>
          </a:p>
          <a:p>
            <a:pPr lvl="1"/>
            <a:r>
              <a:rPr lang="nl-NL" dirty="0"/>
              <a:t>Antropologie</a:t>
            </a:r>
          </a:p>
          <a:p>
            <a:pPr lvl="1"/>
            <a:r>
              <a:rPr lang="nl-NL" dirty="0"/>
              <a:t>Sociologie</a:t>
            </a:r>
          </a:p>
        </p:txBody>
      </p:sp>
    </p:spTree>
    <p:extLst>
      <p:ext uri="{BB962C8B-B14F-4D97-AF65-F5344CB8AC3E}">
        <p14:creationId xmlns:p14="http://schemas.microsoft.com/office/powerpoint/2010/main" val="1429945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D549D-3587-4796-A3B5-3A283C1C7EEF}"/>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72ED2329-9252-450C-915A-8A60A06334F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1204155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0608D-6866-44CB-BD3C-A5AA3666EEEC}"/>
              </a:ext>
            </a:extLst>
          </p:cNvPr>
          <p:cNvSpPr>
            <a:spLocks noGrp="1"/>
          </p:cNvSpPr>
          <p:nvPr>
            <p:ph type="title"/>
          </p:nvPr>
        </p:nvSpPr>
        <p:spPr>
          <a:xfrm>
            <a:off x="646111" y="452718"/>
            <a:ext cx="9999518" cy="1400530"/>
          </a:xfrm>
        </p:spPr>
        <p:txBody>
          <a:bodyPr/>
          <a:lstStyle/>
          <a:p>
            <a:r>
              <a:rPr lang="nl-NL" dirty="0"/>
              <a:t>Is het recht op gegevensbescherming hetzelfde als het recht op privacy? </a:t>
            </a:r>
          </a:p>
        </p:txBody>
      </p:sp>
      <p:sp>
        <p:nvSpPr>
          <p:cNvPr id="3" name="Tijdelijke aanduiding voor inhoud 2">
            <a:extLst>
              <a:ext uri="{FF2B5EF4-FFF2-40B4-BE49-F238E27FC236}">
                <a16:creationId xmlns:a16="http://schemas.microsoft.com/office/drawing/2014/main" id="{755B5A31-205E-485F-AE3E-607976EDE1ED}"/>
              </a:ext>
            </a:extLst>
          </p:cNvPr>
          <p:cNvSpPr>
            <a:spLocks noGrp="1"/>
          </p:cNvSpPr>
          <p:nvPr>
            <p:ph idx="1"/>
          </p:nvPr>
        </p:nvSpPr>
        <p:spPr/>
        <p:txBody>
          <a:bodyPr>
            <a:normAutofit fontScale="92500" lnSpcReduction="20000"/>
          </a:bodyPr>
          <a:lstStyle/>
          <a:p>
            <a:r>
              <a:rPr lang="nl-NL" dirty="0"/>
              <a:t>HANDVEST VAN DE GRONDRECHTEN VAN DE EUROPESE UNIE</a:t>
            </a:r>
          </a:p>
          <a:p>
            <a:r>
              <a:rPr lang="nl-NL" dirty="0"/>
              <a:t>Artikel 7 Eerbiediging van het </a:t>
            </a:r>
            <a:r>
              <a:rPr lang="nl-NL" dirty="0" err="1"/>
              <a:t>privé-leven</a:t>
            </a:r>
            <a:r>
              <a:rPr lang="nl-NL" dirty="0"/>
              <a:t> en het familie- en gezinsleven</a:t>
            </a:r>
          </a:p>
          <a:p>
            <a:r>
              <a:rPr lang="nl-NL" dirty="0"/>
              <a:t>Eenieder heeft recht op eerbiediging van zijn </a:t>
            </a:r>
            <a:r>
              <a:rPr lang="nl-NL" dirty="0" err="1"/>
              <a:t>privé-leven</a:t>
            </a:r>
            <a:r>
              <a:rPr lang="nl-NL" dirty="0"/>
              <a:t>, zijn familie- en gezinsleven, zijn woning en zijn communicatie.</a:t>
            </a:r>
          </a:p>
          <a:p>
            <a:r>
              <a:rPr lang="nl-NL" dirty="0"/>
              <a:t>Artikel 8 Bescherming van persoonsgegevens</a:t>
            </a:r>
          </a:p>
          <a:p>
            <a:r>
              <a:rPr lang="nl-NL" dirty="0"/>
              <a:t>1. Eenieder heeft recht op bescherming van de hem betreffende persoonsgegevens.</a:t>
            </a:r>
          </a:p>
          <a:p>
            <a:r>
              <a:rPr lang="nl-NL" dirty="0"/>
              <a:t>2. Deze gegevens moeten eerlijk worden verwerkt, voor bepaalde doeleinden en met toestemming van de betrokkene of op basis van een andere gerechtvaardigde grondslag waarin de wet voorziet. Eenieder heeft recht op toegang tot de over hem verzamelde gegevens en op rectificatie daarvan.</a:t>
            </a:r>
          </a:p>
          <a:p>
            <a:r>
              <a:rPr lang="nl-NL" dirty="0"/>
              <a:t>3. Een onafhankelijke autoriteit ziet toe op de naleving van deze regels.</a:t>
            </a:r>
          </a:p>
          <a:p>
            <a:endParaRPr lang="nl-NL" dirty="0"/>
          </a:p>
        </p:txBody>
      </p:sp>
    </p:spTree>
    <p:extLst>
      <p:ext uri="{BB962C8B-B14F-4D97-AF65-F5344CB8AC3E}">
        <p14:creationId xmlns:p14="http://schemas.microsoft.com/office/powerpoint/2010/main" val="2080562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1) „</a:t>
            </a:r>
            <a:r>
              <a:rPr lang="nl-NL" dirty="0" err="1"/>
              <a:t>persoonsgegevens”:alle</a:t>
            </a:r>
            <a:r>
              <a:rPr lang="nl-NL" dirty="0"/>
              <a:t>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endParaRPr lang="en-US" dirty="0"/>
          </a:p>
        </p:txBody>
      </p:sp>
    </p:spTree>
    <p:extLst>
      <p:ext uri="{BB962C8B-B14F-4D97-AF65-F5344CB8AC3E}">
        <p14:creationId xmlns:p14="http://schemas.microsoft.com/office/powerpoint/2010/main" val="2212169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a:t>1. Direct </a:t>
            </a:r>
            <a:r>
              <a:rPr lang="en-US" dirty="0" err="1"/>
              <a:t>en</a:t>
            </a:r>
            <a:r>
              <a:rPr lang="en-US" dirty="0"/>
              <a:t> indirect </a:t>
            </a:r>
            <a:r>
              <a:rPr lang="en-US" dirty="0" err="1"/>
              <a:t>persoonsgegeven</a:t>
            </a:r>
            <a:endParaRPr lang="en-US" dirty="0"/>
          </a:p>
          <a:p>
            <a:r>
              <a:rPr lang="en-US" dirty="0"/>
              <a:t>2. </a:t>
            </a:r>
            <a:r>
              <a:rPr lang="en-US" dirty="0" err="1"/>
              <a:t>Privé</a:t>
            </a:r>
            <a:r>
              <a:rPr lang="en-US" dirty="0"/>
              <a:t> </a:t>
            </a:r>
            <a:r>
              <a:rPr lang="en-US" dirty="0" err="1"/>
              <a:t>en</a:t>
            </a:r>
            <a:r>
              <a:rPr lang="en-US" dirty="0"/>
              <a:t> </a:t>
            </a:r>
            <a:r>
              <a:rPr lang="en-US" dirty="0" err="1"/>
              <a:t>openbare</a:t>
            </a:r>
            <a:r>
              <a:rPr lang="en-US" dirty="0"/>
              <a:t> </a:t>
            </a:r>
            <a:r>
              <a:rPr lang="en-US" dirty="0" err="1"/>
              <a:t>persoonsgegeven</a:t>
            </a:r>
            <a:endParaRPr lang="en-US" dirty="0"/>
          </a:p>
          <a:p>
            <a:r>
              <a:rPr lang="en-US" dirty="0"/>
              <a:t>3. </a:t>
            </a:r>
            <a:r>
              <a:rPr lang="en-US" dirty="0" err="1"/>
              <a:t>Gevoeling</a:t>
            </a:r>
            <a:r>
              <a:rPr lang="en-US" dirty="0"/>
              <a:t> </a:t>
            </a:r>
            <a:r>
              <a:rPr lang="en-US" dirty="0" err="1"/>
              <a:t>en</a:t>
            </a:r>
            <a:r>
              <a:rPr lang="en-US" dirty="0"/>
              <a:t> </a:t>
            </a:r>
            <a:r>
              <a:rPr lang="en-US" dirty="0" err="1"/>
              <a:t>ongevoelig</a:t>
            </a:r>
            <a:r>
              <a:rPr lang="en-US" dirty="0"/>
              <a:t> </a:t>
            </a:r>
            <a:r>
              <a:rPr lang="en-US" dirty="0" err="1"/>
              <a:t>persoonsgegeven</a:t>
            </a:r>
            <a:endParaRPr lang="en-US" dirty="0"/>
          </a:p>
          <a:p>
            <a:r>
              <a:rPr lang="en-US" dirty="0"/>
              <a:t>4. </a:t>
            </a:r>
            <a:r>
              <a:rPr lang="en-US" dirty="0" err="1"/>
              <a:t>Indentificerende</a:t>
            </a:r>
            <a:r>
              <a:rPr lang="en-US" dirty="0"/>
              <a:t> </a:t>
            </a:r>
            <a:r>
              <a:rPr lang="en-US" dirty="0" err="1"/>
              <a:t>en</a:t>
            </a:r>
            <a:r>
              <a:rPr lang="en-US" dirty="0"/>
              <a:t> </a:t>
            </a:r>
            <a:r>
              <a:rPr lang="en-US" dirty="0" err="1"/>
              <a:t>identificeerbare</a:t>
            </a:r>
            <a:r>
              <a:rPr lang="en-US" dirty="0"/>
              <a:t> </a:t>
            </a:r>
            <a:r>
              <a:rPr lang="en-US" dirty="0" err="1"/>
              <a:t>persoonsgegeven</a:t>
            </a:r>
            <a:endParaRPr lang="en-US" dirty="0"/>
          </a:p>
          <a:p>
            <a:r>
              <a:rPr lang="en-US" dirty="0"/>
              <a:t>5. </a:t>
            </a:r>
            <a:r>
              <a:rPr lang="en-US" dirty="0" err="1"/>
              <a:t>Identificeerbaarheid</a:t>
            </a:r>
            <a:r>
              <a:rPr lang="en-US" dirty="0"/>
              <a:t> </a:t>
            </a:r>
            <a:r>
              <a:rPr lang="en-US" dirty="0" err="1"/>
              <a:t>en</a:t>
            </a:r>
            <a:r>
              <a:rPr lang="en-US" dirty="0"/>
              <a:t> </a:t>
            </a:r>
            <a:r>
              <a:rPr lang="en-US" dirty="0" err="1"/>
              <a:t>individualiseerbaarheid</a:t>
            </a:r>
            <a:endParaRPr lang="en-US" dirty="0"/>
          </a:p>
        </p:txBody>
      </p:sp>
    </p:spTree>
    <p:extLst>
      <p:ext uri="{BB962C8B-B14F-4D97-AF65-F5344CB8AC3E}">
        <p14:creationId xmlns:p14="http://schemas.microsoft.com/office/powerpoint/2010/main" val="148964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8929675-4A77-F782-E5CD-EF81926C8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166"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51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err="1"/>
              <a:t>Encryptie</a:t>
            </a:r>
            <a:endParaRPr lang="en-US" dirty="0"/>
          </a:p>
          <a:p>
            <a:r>
              <a:rPr lang="en-US" dirty="0" err="1"/>
              <a:t>Pseudonimiseren</a:t>
            </a:r>
            <a:endParaRPr lang="en-US" dirty="0"/>
          </a:p>
          <a:p>
            <a:r>
              <a:rPr lang="en-US" dirty="0" err="1"/>
              <a:t>Anonimiseren</a:t>
            </a:r>
            <a:endParaRPr lang="en-US" dirty="0"/>
          </a:p>
          <a:p>
            <a:r>
              <a:rPr lang="en-US" dirty="0" err="1"/>
              <a:t>Aggregeren</a:t>
            </a:r>
            <a:endParaRPr lang="en-US" dirty="0"/>
          </a:p>
          <a:p>
            <a:r>
              <a:rPr lang="en-US" dirty="0" err="1"/>
              <a:t>Rechtspersonen</a:t>
            </a:r>
            <a:r>
              <a:rPr lang="en-US" dirty="0"/>
              <a:t> – </a:t>
            </a:r>
            <a:r>
              <a:rPr lang="en-US" dirty="0" err="1"/>
              <a:t>overleden</a:t>
            </a:r>
            <a:r>
              <a:rPr lang="en-US" dirty="0"/>
              <a:t> </a:t>
            </a:r>
            <a:r>
              <a:rPr lang="en-US" dirty="0" err="1"/>
              <a:t>personen</a:t>
            </a:r>
            <a:r>
              <a:rPr lang="en-US" dirty="0"/>
              <a:t> – </a:t>
            </a:r>
            <a:r>
              <a:rPr lang="en-US" dirty="0" err="1"/>
              <a:t>nog</a:t>
            </a:r>
            <a:r>
              <a:rPr lang="en-US" dirty="0"/>
              <a:t> </a:t>
            </a:r>
            <a:r>
              <a:rPr lang="en-US" dirty="0" err="1"/>
              <a:t>te</a:t>
            </a:r>
            <a:r>
              <a:rPr lang="en-US" dirty="0"/>
              <a:t> </a:t>
            </a:r>
            <a:r>
              <a:rPr lang="en-US" dirty="0" err="1"/>
              <a:t>geboren</a:t>
            </a:r>
            <a:r>
              <a:rPr lang="en-US" dirty="0"/>
              <a:t> </a:t>
            </a:r>
            <a:r>
              <a:rPr lang="en-US" dirty="0" err="1"/>
              <a:t>worden</a:t>
            </a:r>
            <a:r>
              <a:rPr lang="en-US" dirty="0"/>
              <a:t> </a:t>
            </a:r>
            <a:r>
              <a:rPr lang="en-US" dirty="0" err="1"/>
              <a:t>personen</a:t>
            </a:r>
            <a:endParaRPr lang="en-US" dirty="0"/>
          </a:p>
          <a:p>
            <a:endParaRPr lang="en-US" dirty="0"/>
          </a:p>
        </p:txBody>
      </p:sp>
    </p:spTree>
    <p:extLst>
      <p:ext uri="{BB962C8B-B14F-4D97-AF65-F5344CB8AC3E}">
        <p14:creationId xmlns:p14="http://schemas.microsoft.com/office/powerpoint/2010/main" val="3765098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is verwerken?</a:t>
            </a:r>
            <a:endParaRPr lang="en-US" dirty="0"/>
          </a:p>
        </p:txBody>
      </p:sp>
      <p:sp>
        <p:nvSpPr>
          <p:cNvPr id="3" name="Content Placeholder 2"/>
          <p:cNvSpPr>
            <a:spLocks noGrp="1"/>
          </p:cNvSpPr>
          <p:nvPr>
            <p:ph idx="1"/>
          </p:nvPr>
        </p:nvSpPr>
        <p:spPr/>
        <p:txBody>
          <a:bodyPr/>
          <a:lstStyle/>
          <a:p>
            <a:r>
              <a:rPr lang="nl-NL" i="1" dirty="0"/>
              <a:t>Artikel 4 </a:t>
            </a:r>
            <a:r>
              <a:rPr lang="nl-NL" b="1" dirty="0"/>
              <a:t>Definities </a:t>
            </a:r>
            <a:r>
              <a:rPr lang="nl-NL" dirty="0"/>
              <a:t>Voor de toepassing van deze verordening wordt verstaan onder: </a:t>
            </a:r>
          </a:p>
          <a:p>
            <a:r>
              <a:rPr lang="nl-NL" dirty="0"/>
              <a:t>2) „verwerking”: een bewerking of een geheel van bewerkingen met betrekking tot persoonsgegevens of een geheel van persoonsgegevens, al dan niet uitgevoerd via geautomatiseerde procedés, zoals het verzamelen, vastleggen, ordenen, structureren, opslaan, bijwerken of wijzigen, opvragen, raadplegen, gebruiken, verstrekken door middel van doorzending, verspreiden of op andere wijze ter beschikking stellen, aligneren of combineren, afschermen, wissen of vernietigen van gegevens; </a:t>
            </a:r>
            <a:endParaRPr lang="en-US" dirty="0"/>
          </a:p>
        </p:txBody>
      </p:sp>
    </p:spTree>
    <p:extLst>
      <p:ext uri="{BB962C8B-B14F-4D97-AF65-F5344CB8AC3E}">
        <p14:creationId xmlns:p14="http://schemas.microsoft.com/office/powerpoint/2010/main" val="2322127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EDA87-86D4-48DE-A0BC-D9138041D02A}"/>
              </a:ext>
            </a:extLst>
          </p:cNvPr>
          <p:cNvSpPr>
            <a:spLocks noGrp="1"/>
          </p:cNvSpPr>
          <p:nvPr>
            <p:ph type="title"/>
          </p:nvPr>
        </p:nvSpPr>
        <p:spPr/>
        <p:txBody>
          <a:bodyPr/>
          <a:lstStyle/>
          <a:p>
            <a:r>
              <a:rPr lang="nl-NL" dirty="0"/>
              <a:t>Wat is verwerken?</a:t>
            </a:r>
          </a:p>
        </p:txBody>
      </p:sp>
      <p:sp>
        <p:nvSpPr>
          <p:cNvPr id="3" name="Tijdelijke aanduiding voor inhoud 2">
            <a:extLst>
              <a:ext uri="{FF2B5EF4-FFF2-40B4-BE49-F238E27FC236}">
                <a16:creationId xmlns:a16="http://schemas.microsoft.com/office/drawing/2014/main" id="{C64566E6-D4F0-4BD1-8D2E-39232BC451E2}"/>
              </a:ext>
            </a:extLst>
          </p:cNvPr>
          <p:cNvSpPr>
            <a:spLocks noGrp="1"/>
          </p:cNvSpPr>
          <p:nvPr>
            <p:ph idx="1"/>
          </p:nvPr>
        </p:nvSpPr>
        <p:spPr/>
        <p:txBody>
          <a:bodyPr/>
          <a:lstStyle/>
          <a:p>
            <a:r>
              <a:rPr lang="nl-NL" i="1" dirty="0"/>
              <a:t>Artikel 2 </a:t>
            </a:r>
            <a:r>
              <a:rPr lang="nl-NL" b="1" dirty="0"/>
              <a:t>Materieel toepassingsgebied </a:t>
            </a:r>
          </a:p>
          <a:p>
            <a:r>
              <a:rPr lang="nl-NL" dirty="0"/>
              <a:t>1.Deze verordening is van toepassing op de geheel of gedeeltelijk geautomatiseerde verwerking, alsmede op de verwerking van persoonsgegevens die in een bestand zijn opgenomen of die bestemd zijn om daarin te worden opgenomen. </a:t>
            </a:r>
          </a:p>
          <a:p>
            <a:r>
              <a:rPr lang="en-US" i="1" dirty="0" err="1"/>
              <a:t>Artikel</a:t>
            </a:r>
            <a:r>
              <a:rPr lang="en-US" i="1" dirty="0"/>
              <a:t> 4 </a:t>
            </a:r>
            <a:r>
              <a:rPr lang="en-US" b="1" dirty="0" err="1"/>
              <a:t>Definities</a:t>
            </a:r>
            <a:r>
              <a:rPr lang="en-US" b="1" dirty="0"/>
              <a:t> </a:t>
            </a:r>
          </a:p>
          <a:p>
            <a:endParaRPr lang="nl-NL" b="1" dirty="0"/>
          </a:p>
          <a:p>
            <a:r>
              <a:rPr lang="nl-NL" dirty="0"/>
              <a:t>6) „</a:t>
            </a:r>
            <a:r>
              <a:rPr lang="nl-NL" dirty="0" err="1"/>
              <a:t>bestand”:elk</a:t>
            </a:r>
            <a:r>
              <a:rPr lang="nl-NL" dirty="0"/>
              <a:t> gestructureerd geheel van persoonsgegevens die volgens bepaalde criteria toegankelijk zijn, ongeacht of dit geheel gecentraliseerd of gedecentraliseerd is dan wel op functionele of geografische gronden is verspreid; </a:t>
            </a:r>
            <a:endParaRPr lang="en-US" dirty="0"/>
          </a:p>
          <a:p>
            <a:endParaRPr lang="nl-NL" dirty="0"/>
          </a:p>
        </p:txBody>
      </p:sp>
    </p:spTree>
    <p:extLst>
      <p:ext uri="{BB962C8B-B14F-4D97-AF65-F5344CB8AC3E}">
        <p14:creationId xmlns:p14="http://schemas.microsoft.com/office/powerpoint/2010/main" val="3847744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7) „verwerkingsverantwoordelijke”: een natuurlijke persoon of rechtspersoon, een overheidsinstantie, een dienst of een ander orgaan die/dat, alleen of samen met anderen, het doel van en de middelen voor de verwerking van persoonsgegevens vaststelt; wanneer de doelstellingen van en de middelen voor deze verwerking in het Unierecht of het </a:t>
            </a:r>
            <a:r>
              <a:rPr lang="nl-NL" dirty="0" err="1"/>
              <a:t>lidstatelijke</a:t>
            </a:r>
            <a:r>
              <a:rPr lang="nl-NL" dirty="0"/>
              <a:t> recht worden vastgesteld, kan daarin worden bepaald wie de verwerkingsverantwoordelijke is of volgens welke criteria deze wordt aangewezen;</a:t>
            </a:r>
            <a:endParaRPr lang="en-US" dirty="0"/>
          </a:p>
        </p:txBody>
      </p:sp>
    </p:spTree>
    <p:extLst>
      <p:ext uri="{BB962C8B-B14F-4D97-AF65-F5344CB8AC3E}">
        <p14:creationId xmlns:p14="http://schemas.microsoft.com/office/powerpoint/2010/main" val="3338955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8) „verwerker”: een natuurlijke persoon of rechtspersoon, een overheidsinstantie, een dienst of een ander orgaan die/ dat ten behoeve van de verwerkingsverantwoordelijke persoonsgegevens verwerkt; ;</a:t>
            </a:r>
            <a:endParaRPr lang="en-US" dirty="0"/>
          </a:p>
        </p:txBody>
      </p:sp>
    </p:spTree>
    <p:extLst>
      <p:ext uri="{BB962C8B-B14F-4D97-AF65-F5344CB8AC3E}">
        <p14:creationId xmlns:p14="http://schemas.microsoft.com/office/powerpoint/2010/main" val="16755753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D1C6A-A659-47D3-B98E-8A49126AFC14}"/>
              </a:ext>
            </a:extLst>
          </p:cNvPr>
          <p:cNvSpPr>
            <a:spLocks noGrp="1"/>
          </p:cNvSpPr>
          <p:nvPr>
            <p:ph type="title"/>
          </p:nvPr>
        </p:nvSpPr>
        <p:spPr/>
        <p:txBody>
          <a:bodyPr/>
          <a:lstStyle/>
          <a:p>
            <a:r>
              <a:rPr lang="nl-NL" dirty="0"/>
              <a:t>Waar is de AVG van toepassing?</a:t>
            </a:r>
          </a:p>
        </p:txBody>
      </p:sp>
      <p:sp>
        <p:nvSpPr>
          <p:cNvPr id="3" name="Tijdelijke aanduiding voor inhoud 2">
            <a:extLst>
              <a:ext uri="{FF2B5EF4-FFF2-40B4-BE49-F238E27FC236}">
                <a16:creationId xmlns:a16="http://schemas.microsoft.com/office/drawing/2014/main" id="{CB7580B0-6B37-42BE-A209-7C1872E29FAD}"/>
              </a:ext>
            </a:extLst>
          </p:cNvPr>
          <p:cNvSpPr>
            <a:spLocks noGrp="1"/>
          </p:cNvSpPr>
          <p:nvPr>
            <p:ph idx="1"/>
          </p:nvPr>
        </p:nvSpPr>
        <p:spPr/>
        <p:txBody>
          <a:bodyPr>
            <a:normAutofit fontScale="85000" lnSpcReduction="20000"/>
          </a:bodyPr>
          <a:lstStyle/>
          <a:p>
            <a:r>
              <a:rPr lang="nl-NL" i="1" dirty="0"/>
              <a:t>Artikel 3 </a:t>
            </a:r>
            <a:r>
              <a:rPr lang="nl-NL" b="1" dirty="0"/>
              <a:t>Territoriaal toepassingsgebied </a:t>
            </a:r>
          </a:p>
          <a:p>
            <a:r>
              <a:rPr lang="nl-NL" dirty="0"/>
              <a:t>1.Deze verordening is van toepassing op de verwerking van persoonsgegevens in het kader van de activiteiten van een vestiging van een verwerkingsverantwoordelijke of een verwerker in de Unie, ongeacht of de verwerking in de Unie al dan niet plaatsvindt. </a:t>
            </a:r>
          </a:p>
          <a:p>
            <a:r>
              <a:rPr lang="nl-NL" dirty="0"/>
              <a:t>2.Deze verordening is van toepassing op de verwerking van persoonsgegevens van betrokkenen die zich in de Unie bevinden, door een niet in de Unie gevestigde verwerkingsverantwoordelijke of verwerker, wanneer de verwerking verband houdt met: </a:t>
            </a:r>
          </a:p>
          <a:p>
            <a:r>
              <a:rPr lang="nl-NL" dirty="0"/>
              <a:t>a) het aanbieden van goederen of diensten aan deze betrokkenen in de Unie, ongeacht of een betaling door de betrokkenen is vereist; of </a:t>
            </a:r>
          </a:p>
          <a:p>
            <a:r>
              <a:rPr lang="nl-NL" dirty="0"/>
              <a:t>b) het monitoren van hun gedrag, voor zover dit gedrag in de Unie plaatsvindt. </a:t>
            </a:r>
          </a:p>
          <a:p>
            <a:r>
              <a:rPr lang="nl-NL" dirty="0"/>
              <a:t>3.Deze verordening is van toepassing op de verwerking van persoonsgegevens door een verwerkingsverantwoordelijke die niet in de Unie is gevestigd, maar op een plaats waar krachtens het internationaal publiekrecht het </a:t>
            </a:r>
            <a:r>
              <a:rPr lang="nl-NL" dirty="0" err="1"/>
              <a:t>lidstatelijke</a:t>
            </a:r>
            <a:r>
              <a:rPr lang="nl-NL" dirty="0"/>
              <a:t> recht van toepassing is. </a:t>
            </a:r>
          </a:p>
        </p:txBody>
      </p:sp>
    </p:spTree>
    <p:extLst>
      <p:ext uri="{BB962C8B-B14F-4D97-AF65-F5344CB8AC3E}">
        <p14:creationId xmlns:p14="http://schemas.microsoft.com/office/powerpoint/2010/main" val="3679024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7156E-4174-4107-B596-369DDDFE3E4A}"/>
              </a:ext>
            </a:extLst>
          </p:cNvPr>
          <p:cNvSpPr>
            <a:spLocks noGrp="1"/>
          </p:cNvSpPr>
          <p:nvPr>
            <p:ph type="title"/>
          </p:nvPr>
        </p:nvSpPr>
        <p:spPr/>
        <p:txBody>
          <a:bodyPr/>
          <a:lstStyle/>
          <a:p>
            <a:r>
              <a:rPr lang="nl-NL" dirty="0"/>
              <a:t>Waar is de AVG van toepassing?</a:t>
            </a:r>
          </a:p>
        </p:txBody>
      </p:sp>
      <p:pic>
        <p:nvPicPr>
          <p:cNvPr id="4" name="Tijdelijke aanduiding voor inhoud 3">
            <a:extLst>
              <a:ext uri="{FF2B5EF4-FFF2-40B4-BE49-F238E27FC236}">
                <a16:creationId xmlns:a16="http://schemas.microsoft.com/office/drawing/2014/main" id="{D6CE9269-3FC5-4BEA-BBCE-312A321EAFBA}"/>
              </a:ext>
            </a:extLst>
          </p:cNvPr>
          <p:cNvPicPr>
            <a:picLocks noGrp="1" noChangeAspect="1"/>
          </p:cNvPicPr>
          <p:nvPr>
            <p:ph idx="1"/>
          </p:nvPr>
        </p:nvPicPr>
        <p:blipFill>
          <a:blip r:embed="rId2"/>
          <a:stretch>
            <a:fillRect/>
          </a:stretch>
        </p:blipFill>
        <p:spPr>
          <a:xfrm>
            <a:off x="2363796" y="1571634"/>
            <a:ext cx="5401560" cy="4722756"/>
          </a:xfrm>
          <a:prstGeom prst="rect">
            <a:avLst/>
          </a:prstGeom>
        </p:spPr>
      </p:pic>
    </p:spTree>
    <p:extLst>
      <p:ext uri="{BB962C8B-B14F-4D97-AF65-F5344CB8AC3E}">
        <p14:creationId xmlns:p14="http://schemas.microsoft.com/office/powerpoint/2010/main" val="1882589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65CD-A9F1-49B7-BDE0-EEF9D77C5F00}"/>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E3CC2A50-E8C0-49FA-8195-D84CCB5434CD}"/>
              </a:ext>
            </a:extLst>
          </p:cNvPr>
          <p:cNvSpPr>
            <a:spLocks noGrp="1"/>
          </p:cNvSpPr>
          <p:nvPr>
            <p:ph idx="1"/>
          </p:nvPr>
        </p:nvSpPr>
        <p:spPr/>
        <p:txBody>
          <a:bodyPr>
            <a:normAutofit fontScale="70000" lnSpcReduction="20000"/>
          </a:bodyPr>
          <a:lstStyle/>
          <a:p>
            <a:r>
              <a:rPr lang="nl-NL" i="1" dirty="0"/>
              <a:t>Artikel 2 </a:t>
            </a:r>
            <a:r>
              <a:rPr lang="nl-NL" b="1" dirty="0"/>
              <a:t>Materieel toepassingsgebied </a:t>
            </a:r>
          </a:p>
          <a:p>
            <a:r>
              <a:rPr lang="nl-NL" dirty="0"/>
              <a:t>2.Deze verordening is niet van toepassing op de verwerking van persoonsgegevens: </a:t>
            </a:r>
          </a:p>
          <a:p>
            <a:r>
              <a:rPr lang="nl-NL" dirty="0"/>
              <a:t>a) in het kader van activiteiten die buiten de werkingssfeer van het Unierecht vallen; </a:t>
            </a:r>
          </a:p>
          <a:p>
            <a:r>
              <a:rPr lang="nl-NL" dirty="0"/>
              <a:t>b) door de lidstaten bij de uitvoering van activiteiten die binnen de werkingssfeer van titel V, hoofdstuk 2, VEU vallen; </a:t>
            </a:r>
          </a:p>
          <a:p>
            <a:r>
              <a:rPr lang="nl-NL" dirty="0"/>
              <a:t>c) door een natuurlijke persoon bij de uitoefening van een zuiver persoonlijke of huishoudelijke activiteit; </a:t>
            </a:r>
          </a:p>
          <a:p>
            <a:r>
              <a:rPr lang="nl-NL" dirty="0"/>
              <a:t>d) door de bevoegde autoriteiten met het oog op de voorkoming, het onderzoek, de opsporing en de vervolging van strafbare feiten of de tenuitvoerlegging van straffen, met inbegrip van de bescherming tegen en de voorkoming van gevaren voor de openbare veiligheid. </a:t>
            </a:r>
          </a:p>
          <a:p>
            <a:r>
              <a:rPr lang="nl-NL" dirty="0"/>
              <a:t>3.Op de verwerking van persoonsgegevens door de instellingen, organen en instanties van de Unie is Verordening (EG) nr. 45/2001 van toepassing. Verordening (EG) nr. 45/2001 en andere rechtshandelingen van de Unie die van toepassing zijn op een dergelijke verwerking van persoonsgegevens worden overeenkomstig artikel 98 aan de beginselen en regels van de onderhavige verordening aangepast. </a:t>
            </a:r>
          </a:p>
          <a:p>
            <a:r>
              <a:rPr lang="nl-NL" dirty="0"/>
              <a:t>4.Deze verordening laat de toepassing van Richtlijn 2000/31/EG, en met name van de regels in de artikelen 12 tot en met 15 van die richtlijn betreffende de aansprakelijkheid van als tussenpersoon optredende dienstverleners onverlet. </a:t>
            </a:r>
          </a:p>
        </p:txBody>
      </p:sp>
    </p:spTree>
    <p:extLst>
      <p:ext uri="{BB962C8B-B14F-4D97-AF65-F5344CB8AC3E}">
        <p14:creationId xmlns:p14="http://schemas.microsoft.com/office/powerpoint/2010/main" val="4271891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4FC0-D863-42BA-A2AA-198ACDEC9BA8}"/>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7DA1A3C3-B049-4674-A75F-D31554C00F1D}"/>
              </a:ext>
            </a:extLst>
          </p:cNvPr>
          <p:cNvSpPr>
            <a:spLocks noGrp="1"/>
          </p:cNvSpPr>
          <p:nvPr>
            <p:ph idx="1"/>
          </p:nvPr>
        </p:nvSpPr>
        <p:spPr/>
        <p:txBody>
          <a:bodyPr>
            <a:normAutofit fontScale="92500" lnSpcReduction="10000"/>
          </a:bodyPr>
          <a:lstStyle/>
          <a:p>
            <a:r>
              <a:rPr lang="nl-NL" i="1" dirty="0"/>
              <a:t>HOOFDSTUK III </a:t>
            </a:r>
            <a:r>
              <a:rPr lang="nl-NL" b="1" i="1" dirty="0"/>
              <a:t>Rechten van de betrokkene </a:t>
            </a:r>
          </a:p>
          <a:p>
            <a:r>
              <a:rPr lang="nl-NL" dirty="0"/>
              <a:t>Afdeling 5 </a:t>
            </a:r>
            <a:r>
              <a:rPr lang="nl-NL" b="1" dirty="0"/>
              <a:t>Beperkingen </a:t>
            </a:r>
          </a:p>
          <a:p>
            <a:r>
              <a:rPr lang="nl-NL" i="1" dirty="0"/>
              <a:t>Artikel 23 </a:t>
            </a:r>
            <a:r>
              <a:rPr lang="nl-NL" b="1" dirty="0"/>
              <a:t>Beperkingen </a:t>
            </a:r>
          </a:p>
          <a:p>
            <a:r>
              <a:rPr lang="nl-NL" dirty="0"/>
              <a:t>1.De reikwijdte van de verplichtingen en rechten als bedoeld in de artikelen 12 tot en met 22 en artikel 34, alsmede in artikel 5 kan, voor zover de bepalingen van die artikelen overeenstemmen met de rechten en verplichtingen als bedoeld in de artikelen 12 tot en met 20, worden beperkt door middel van Unierechtelijke of lidstaatrechtelijke bepalingen die op de verwerkingsverantwoordelijke of de verwerker van toepassing zijn, op voorwaarde dat die beperking de wezenlijke inhoud van de grondrechten en fundamentele vrijheden onverlet laat en in een democratische samenleving een noodzakelijke en evenredige maatregel is ter waarborging van: </a:t>
            </a:r>
          </a:p>
        </p:txBody>
      </p:sp>
    </p:spTree>
    <p:extLst>
      <p:ext uri="{BB962C8B-B14F-4D97-AF65-F5344CB8AC3E}">
        <p14:creationId xmlns:p14="http://schemas.microsoft.com/office/powerpoint/2010/main" val="35454374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F476A-CDB1-4102-96DA-2DB792685CD7}"/>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238A8CBE-07FF-4141-8DE6-5CF1F5C5EE89}"/>
              </a:ext>
            </a:extLst>
          </p:cNvPr>
          <p:cNvSpPr>
            <a:spLocks noGrp="1"/>
          </p:cNvSpPr>
          <p:nvPr>
            <p:ph idx="1"/>
          </p:nvPr>
        </p:nvSpPr>
        <p:spPr/>
        <p:txBody>
          <a:bodyPr>
            <a:normAutofit fontScale="62500" lnSpcReduction="20000"/>
          </a:bodyPr>
          <a:lstStyle/>
          <a:p>
            <a:r>
              <a:rPr lang="nl-NL" dirty="0"/>
              <a:t>a) de nationale veiligheid; </a:t>
            </a:r>
          </a:p>
          <a:p>
            <a:r>
              <a:rPr lang="nl-NL" dirty="0"/>
              <a:t>b) landsverdediging; </a:t>
            </a:r>
          </a:p>
          <a:p>
            <a:r>
              <a:rPr lang="nl-NL" dirty="0"/>
              <a:t>c) de openbare veiligheid; </a:t>
            </a:r>
          </a:p>
          <a:p>
            <a:r>
              <a:rPr lang="nl-NL" dirty="0"/>
              <a:t>d) de voorkoming, het onderzoek, de opsporing en de vervolging van strafbare feiten of de tenuitvoerlegging van straffen, met inbegrip van de bescherming tegen en de voorkoming van gevaren voor de openbare veiligheid; </a:t>
            </a:r>
          </a:p>
          <a:p>
            <a:r>
              <a:rPr lang="nl-NL" dirty="0"/>
              <a:t>e) andere belangrijke doelstellingen van algemeen belang van de Unie of van een lidstaat, met name een belangrijk economisch of financieel belang van de Unie of van een lidstaat, met inbegrip van monetaire, budgettaire en fiscale aangelegenheden, volksgezondheid en sociale zekerheid;</a:t>
            </a:r>
          </a:p>
          <a:p>
            <a:r>
              <a:rPr lang="nl-NL" dirty="0"/>
              <a:t> f) de bescherming van de onafhankelijkheid van de rechter en gerechtelijke procedures; </a:t>
            </a:r>
          </a:p>
          <a:p>
            <a:r>
              <a:rPr lang="nl-NL" dirty="0"/>
              <a:t>g )de voorkoming, het onderzoek, de opsporing en de vervolging van schendingen van de beroepscodes voor gereglementeerde beroepen; </a:t>
            </a:r>
          </a:p>
          <a:p>
            <a:r>
              <a:rPr lang="nl-NL" dirty="0"/>
              <a:t>h) een taak op het gebied van toezicht, inspectie of regelgeving die verband houdt, al is het incidenteel, met de uitoefening van het openbaar gezag in de in de punten a), tot en met e) en punt g) bedoelde gevallen;</a:t>
            </a:r>
          </a:p>
          <a:p>
            <a:r>
              <a:rPr lang="nl-NL" dirty="0"/>
              <a:t> i) de bescherming van de betrokkene of van de rechten en vrijheden van anderen;</a:t>
            </a:r>
          </a:p>
          <a:p>
            <a:r>
              <a:rPr lang="nl-NL" dirty="0"/>
              <a:t> j) de inning van civielrechtelijke vorderingen. </a:t>
            </a:r>
          </a:p>
        </p:txBody>
      </p:sp>
    </p:spTree>
    <p:extLst>
      <p:ext uri="{BB962C8B-B14F-4D97-AF65-F5344CB8AC3E}">
        <p14:creationId xmlns:p14="http://schemas.microsoft.com/office/powerpoint/2010/main" val="30884777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662</TotalTime>
  <Words>14739</Words>
  <Application>Microsoft Office PowerPoint</Application>
  <PresentationFormat>Breedbeeld</PresentationFormat>
  <Paragraphs>681</Paragraphs>
  <Slides>155</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155</vt:i4>
      </vt:variant>
    </vt:vector>
  </HeadingPairs>
  <TitlesOfParts>
    <vt:vector size="162" baseType="lpstr">
      <vt:lpstr>Arial</vt:lpstr>
      <vt:lpstr>Calibri</vt:lpstr>
      <vt:lpstr>Century Gothic</vt:lpstr>
      <vt:lpstr>Open Sans</vt:lpstr>
      <vt:lpstr>Times New Roman</vt:lpstr>
      <vt:lpstr>Wingdings 3</vt:lpstr>
      <vt:lpstr>Ion</vt:lpstr>
      <vt:lpstr>Big Data, Horizontale Privacy &amp; Deepfakes (Masterclass Privacy )</vt:lpstr>
      <vt:lpstr>Overzicht</vt:lpstr>
      <vt:lpstr>Deepfakes</vt:lpstr>
      <vt:lpstr>Kort debat</vt:lpstr>
      <vt:lpstr>PowerPoint-presentatie</vt:lpstr>
      <vt:lpstr>PowerPoint-presentatie</vt:lpstr>
      <vt:lpstr>PowerPoint-presentatie</vt:lpstr>
      <vt:lpstr>PowerPoint-presentatie</vt:lpstr>
      <vt:lpstr>PowerPoint-presentatie</vt:lpstr>
      <vt:lpstr>Afbakening &amp; Definitie</vt:lpstr>
      <vt:lpstr>PowerPoint-presentatie</vt:lpstr>
      <vt:lpstr>Deepfakes</vt:lpstr>
      <vt:lpstr>Filmpje </vt:lpstr>
      <vt:lpstr>Kansen</vt:lpstr>
      <vt:lpstr>Risico’s</vt:lpstr>
      <vt:lpstr>PowerPoint-presentatie</vt:lpstr>
      <vt:lpstr>PowerPoint-presentatie</vt:lpstr>
      <vt:lpstr>Inzichten interviews</vt:lpstr>
      <vt:lpstr>Inzichten landenstudies</vt:lpstr>
      <vt:lpstr>Inzichten literatuurstudie</vt:lpstr>
      <vt:lpstr>Inzichten literatuurstudie</vt:lpstr>
      <vt:lpstr>Inzichten juridische analyse</vt:lpstr>
      <vt:lpstr>Inzichten juridische analyse</vt:lpstr>
      <vt:lpstr>Inzichten juridische analyse</vt:lpstr>
      <vt:lpstr>PowerPoint-presentatie</vt:lpstr>
      <vt:lpstr>PowerPoint-presentatie</vt:lpstr>
      <vt:lpstr>Horizontale privacy</vt:lpstr>
      <vt:lpstr>Vraag 1</vt:lpstr>
      <vt:lpstr>Vraag 2</vt:lpstr>
      <vt:lpstr>Vraag 3</vt:lpstr>
      <vt:lpstr>Privacy is dead, get over it </vt:lpstr>
      <vt:lpstr>Horizontale privacy</vt:lpstr>
      <vt:lpstr>PowerPoint-presentatie</vt:lpstr>
      <vt:lpstr>PowerPoint-presentatie</vt:lpstr>
      <vt:lpstr>Spysoftware</vt:lpstr>
      <vt:lpstr>PowerPoint-presentatie</vt:lpstr>
      <vt:lpstr>Knelpunten</vt:lpstr>
      <vt:lpstr>Onderzoeken</vt:lpstr>
      <vt:lpstr>Onderzoeken</vt:lpstr>
      <vt:lpstr>Handhavingsprobleem</vt:lpstr>
      <vt:lpstr>Handhavingsprobleem</vt:lpstr>
      <vt:lpstr>Pauze</vt:lpstr>
      <vt:lpstr>Vraag 8</vt:lpstr>
      <vt:lpstr>Vraag 9  Een ouder vermoedt dat zijn kind aan de drugs is. Mag hij de kamer doorzoeken, zijn e-mails lezen en een tracking device plaatsen?   </vt:lpstr>
      <vt:lpstr>Ik heb niets te verbergen </vt:lpstr>
      <vt:lpstr>Vraag 10</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PowerPoint-presentatie</vt:lpstr>
      <vt:lpstr>Koepelterm</vt:lpstr>
      <vt:lpstr>PowerPoint-presentatie</vt:lpstr>
      <vt:lpstr>Graduele factoren</vt:lpstr>
      <vt:lpstr>Drie fases</vt:lpstr>
      <vt:lpstr>Tien adagia</vt:lpstr>
      <vt:lpstr>Risico’s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De AVG</vt:lpstr>
      <vt:lpstr>Icons</vt:lpstr>
      <vt:lpstr>Icons</vt:lpstr>
      <vt:lpstr>Vraag 4</vt:lpstr>
      <vt:lpstr>Vraag 5</vt:lpstr>
      <vt:lpstr>Vraag 6</vt:lpstr>
      <vt:lpstr>Vraag 7</vt:lpstr>
      <vt:lpstr>(2) Definities van Privacy</vt:lpstr>
      <vt:lpstr>(2) Definities van Privacy</vt:lpstr>
      <vt:lpstr>De AVG</vt:lpstr>
      <vt:lpstr>Is het recht op gegevensbescherming hetzelfde als het recht op privacy? </vt:lpstr>
      <vt:lpstr>Wat zijn persoonsgegevens?</vt:lpstr>
      <vt:lpstr>Wat zijn persoonsgegevens?</vt:lpstr>
      <vt:lpstr>Wat zijn persoonsgegevens?</vt:lpstr>
      <vt:lpstr>Wat is verwerken?</vt:lpstr>
      <vt:lpstr>Wat is verwerken?</vt:lpstr>
      <vt:lpstr>Wie is de verantwoordelijke?</vt:lpstr>
      <vt:lpstr>Wie is de verantwoordelijke?</vt:lpstr>
      <vt:lpstr>Waar is de AVG van toepassing?</vt:lpstr>
      <vt:lpstr>Waar is de AVG van toepassing?</vt:lpstr>
      <vt:lpstr>Uitzondering</vt:lpstr>
      <vt:lpstr>Uitzondering</vt:lpstr>
      <vt:lpstr>Uitzondering</vt:lpstr>
      <vt:lpstr>Specifieke regelingen</vt:lpstr>
      <vt:lpstr>Algemene beginselen</vt:lpstr>
      <vt:lpstr>Fair Information Principles</vt:lpstr>
      <vt:lpstr>Fair Information Principles</vt:lpstr>
      <vt:lpstr>Legitieme verwerkingsgrond</vt:lpstr>
      <vt:lpstr>Legitieme verwerkingsgrond</vt:lpstr>
      <vt:lpstr>Legitieme verwerkingsgrond</vt:lpstr>
      <vt:lpstr>Legitieme verwerkingsgrond bijzondere persoonsgegevens</vt:lpstr>
      <vt:lpstr>Legitieme verwerkingsgrond bijzondere persoonsgegevens</vt:lpstr>
      <vt:lpstr>Legitieme verwerkingsgrond bijzondere persoonsgegevens</vt:lpstr>
      <vt:lpstr>Legitieme gegevensdoorvoer</vt:lpstr>
      <vt:lpstr>(5) Legitieme gegevensdoorvoer</vt:lpstr>
      <vt:lpstr>(5) Legitieme gegevensdoorvoer</vt:lpstr>
      <vt:lpstr>Plichten</vt:lpstr>
      <vt:lpstr>1. Register</vt:lpstr>
      <vt:lpstr>2. Gegevensbeschermingsbeleid </vt:lpstr>
      <vt:lpstr>3. Data Protection by design and default</vt:lpstr>
      <vt:lpstr>4. Transparantie</vt:lpstr>
      <vt:lpstr>5. Data Protection Impact Assessement</vt:lpstr>
      <vt:lpstr>5. Data Protection Impact Assessement</vt:lpstr>
      <vt:lpstr>6. Informatie aan het datasubject</vt:lpstr>
      <vt:lpstr>6. Informatie aan het datasubject</vt:lpstr>
      <vt:lpstr>7. Functionaris voor gegevensbescherming </vt:lpstr>
      <vt:lpstr>7. Functionaris voor gegevensbescherming </vt:lpstr>
      <vt:lpstr>8. Organisatorische veiligheidsmaatregelen</vt:lpstr>
      <vt:lpstr>8. Organisatorische veiligheidsmaatregelen</vt:lpstr>
      <vt:lpstr>9. Technische veiligheidsmaatregelen</vt:lpstr>
      <vt:lpstr>10. Meldplicht datalek</vt:lpstr>
      <vt:lpstr>Rechten</vt:lpstr>
      <vt:lpstr>1. Recht op inzage </vt:lpstr>
      <vt:lpstr>2. Recht op informatie </vt:lpstr>
      <vt:lpstr>3. Recht op kopie</vt:lpstr>
      <vt:lpstr>4. Recht op dataportabiliteit</vt:lpstr>
      <vt:lpstr>5. Rectificeren en aanvullen van persoonsgegevens</vt:lpstr>
      <vt:lpstr>5. Rectificeren en aanvullen van persoonsgegevens</vt:lpstr>
      <vt:lpstr>6. Recht om niet onderworpen te worden aan automatische besluitvorming</vt:lpstr>
      <vt:lpstr>7. Recht om vergeten te worden</vt:lpstr>
      <vt:lpstr>7. Recht om vergeten te worden</vt:lpstr>
      <vt:lpstr>7. Recht om vergeten te worden</vt:lpstr>
      <vt:lpstr>8. Recht op bezwaar</vt:lpstr>
      <vt:lpstr>9. Recht op beperking</vt:lpstr>
      <vt:lpstr>9. Recht op beperking</vt:lpstr>
      <vt:lpstr>10. Klachtrecht</vt:lpstr>
      <vt:lpstr>10. Klachtrecht</vt:lpstr>
      <vt:lpstr>10. Klachtrecht</vt:lpstr>
      <vt:lpstr>10. Klachtrecht</vt:lpstr>
      <vt:lpstr>10. Klachtrecht</vt:lpstr>
      <vt:lpstr>Conflicten Big Data en AVG</vt:lpstr>
      <vt:lpstr>Conflicten Big Data en andere rechten</vt:lpstr>
      <vt:lpstr>Oplossingen/denkrichtingen</vt:lpstr>
      <vt:lpstr>Oplossingen/denkrichtingen</vt:lpstr>
      <vt:lpstr>Oplossingen/denkrichtingen</vt:lpstr>
      <vt:lpstr>Oplossingen/denkrichtingen</vt:lpstr>
      <vt:lpstr>Oplossingen/denkrichtingen</vt:lpstr>
      <vt:lpstr>Pauze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Bart Van der Sloot</cp:lastModifiedBy>
  <cp:revision>133</cp:revision>
  <dcterms:created xsi:type="dcterms:W3CDTF">2018-03-22T19:55:58Z</dcterms:created>
  <dcterms:modified xsi:type="dcterms:W3CDTF">2022-05-31T11:03:18Z</dcterms:modified>
</cp:coreProperties>
</file>