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9" r:id="rId1"/>
  </p:sldMasterIdLst>
  <p:sldIdLst>
    <p:sldId id="256" r:id="rId2"/>
    <p:sldId id="258" r:id="rId3"/>
    <p:sldId id="259" r:id="rId4"/>
    <p:sldId id="289" r:id="rId5"/>
    <p:sldId id="317" r:id="rId6"/>
    <p:sldId id="318" r:id="rId7"/>
    <p:sldId id="319" r:id="rId8"/>
    <p:sldId id="297" r:id="rId9"/>
    <p:sldId id="291" r:id="rId10"/>
    <p:sldId id="298" r:id="rId11"/>
    <p:sldId id="320" r:id="rId12"/>
    <p:sldId id="322" r:id="rId13"/>
    <p:sldId id="299" r:id="rId14"/>
    <p:sldId id="300" r:id="rId15"/>
    <p:sldId id="323" r:id="rId16"/>
    <p:sldId id="302" r:id="rId17"/>
    <p:sldId id="325" r:id="rId18"/>
    <p:sldId id="305" r:id="rId19"/>
    <p:sldId id="303" r:id="rId20"/>
    <p:sldId id="326" r:id="rId21"/>
    <p:sldId id="304" r:id="rId22"/>
    <p:sldId id="306" r:id="rId23"/>
    <p:sldId id="307" r:id="rId24"/>
    <p:sldId id="328" r:id="rId25"/>
    <p:sldId id="308" r:id="rId26"/>
    <p:sldId id="309" r:id="rId27"/>
    <p:sldId id="310" r:id="rId28"/>
    <p:sldId id="311" r:id="rId29"/>
    <p:sldId id="312" r:id="rId30"/>
    <p:sldId id="313" r:id="rId31"/>
    <p:sldId id="314" r:id="rId32"/>
    <p:sldId id="315" r:id="rId33"/>
    <p:sldId id="316" r:id="rId34"/>
    <p:sldId id="329" r:id="rId35"/>
    <p:sldId id="290" r:id="rId36"/>
    <p:sldId id="267" r:id="rId37"/>
    <p:sldId id="268" r:id="rId38"/>
    <p:sldId id="269" r:id="rId39"/>
    <p:sldId id="270" r:id="rId40"/>
    <p:sldId id="271" r:id="rId41"/>
    <p:sldId id="330" r:id="rId42"/>
    <p:sldId id="331" r:id="rId43"/>
    <p:sldId id="272" r:id="rId44"/>
    <p:sldId id="273" r:id="rId45"/>
    <p:sldId id="274" r:id="rId46"/>
    <p:sldId id="281" r:id="rId47"/>
    <p:sldId id="275" r:id="rId48"/>
    <p:sldId id="276" r:id="rId49"/>
    <p:sldId id="278" r:id="rId50"/>
    <p:sldId id="279" r:id="rId51"/>
    <p:sldId id="282" r:id="rId52"/>
    <p:sldId id="283" r:id="rId53"/>
    <p:sldId id="28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14" d="100"/>
          <a:sy n="114" d="100"/>
        </p:scale>
        <p:origin x="2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275648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20938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50157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52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1/31/2020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8798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032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7471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0951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134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1/31/2020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55903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53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1/31/2020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18744122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1" r:id="rId5"/>
    <p:sldLayoutId id="2147483767" r:id="rId6"/>
    <p:sldLayoutId id="2147483768" r:id="rId7"/>
    <p:sldLayoutId id="2147483758" r:id="rId8"/>
    <p:sldLayoutId id="2147483759" r:id="rId9"/>
    <p:sldLayoutId id="2147483760" r:id="rId10"/>
    <p:sldLayoutId id="214748376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t="12054" b="3677"/>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1771130" y="2194776"/>
            <a:ext cx="8649738" cy="1612990"/>
          </a:xfrm>
        </p:spPr>
        <p:txBody>
          <a:bodyPr>
            <a:normAutofit fontScale="90000"/>
          </a:bodyPr>
          <a:lstStyle/>
          <a:p>
            <a:r>
              <a:rPr lang="en-US" sz="4800" b="1" dirty="0"/>
              <a:t>Regulation 2018/1807 </a:t>
            </a:r>
            <a:br>
              <a:rPr lang="en-US" sz="4800" b="1" dirty="0"/>
            </a:br>
            <a:r>
              <a:rPr lang="en-US" sz="4800" b="1" dirty="0"/>
              <a:t>and its relation to Regulation 2016/679</a:t>
            </a:r>
            <a:endParaRPr lang="nl-NL" sz="4800" b="1" dirty="0"/>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1771130" y="4282752"/>
            <a:ext cx="8652788" cy="1163634"/>
          </a:xfrm>
        </p:spPr>
        <p:txBody>
          <a:bodyPr>
            <a:normAutofit lnSpcReduction="10000"/>
          </a:bodyPr>
          <a:lstStyle/>
          <a:p>
            <a:pPr>
              <a:lnSpc>
                <a:spcPct val="100000"/>
              </a:lnSpc>
              <a:spcAft>
                <a:spcPts val="600"/>
              </a:spcAft>
            </a:pPr>
            <a:r>
              <a:rPr lang="nl-NL" sz="2400" dirty="0"/>
              <a:t>Bart van der Sloot, Senior Researcher, Tilburg </a:t>
            </a:r>
            <a:r>
              <a:rPr lang="nl-NL" sz="2400" dirty="0" err="1"/>
              <a:t>Institute</a:t>
            </a:r>
            <a:r>
              <a:rPr lang="nl-NL" sz="2400" dirty="0"/>
              <a:t> </a:t>
            </a:r>
            <a:r>
              <a:rPr lang="nl-NL" sz="2400" dirty="0" err="1"/>
              <a:t>for</a:t>
            </a:r>
            <a:r>
              <a:rPr lang="nl-NL" sz="2400" dirty="0"/>
              <a:t> </a:t>
            </a:r>
            <a:r>
              <a:rPr lang="nl-NL" sz="2400" dirty="0" err="1"/>
              <a:t>Law</a:t>
            </a:r>
            <a:r>
              <a:rPr lang="nl-NL" sz="2400" dirty="0"/>
              <a:t>, Technology </a:t>
            </a:r>
            <a:r>
              <a:rPr lang="nl-NL" sz="2400" dirty="0" err="1"/>
              <a:t>and</a:t>
            </a:r>
            <a:r>
              <a:rPr lang="nl-NL" sz="2400" dirty="0"/>
              <a:t> Society, Tilburg University, Netherlands</a:t>
            </a:r>
          </a:p>
          <a:p>
            <a:pPr>
              <a:lnSpc>
                <a:spcPct val="100000"/>
              </a:lnSpc>
              <a:spcAft>
                <a:spcPts val="600"/>
              </a:spcAft>
            </a:pPr>
            <a:r>
              <a:rPr lang="nl-NL" sz="2400" dirty="0">
                <a:hlinkClick r:id="rId3"/>
              </a:rPr>
              <a:t>www.bartvandersloot.com</a:t>
            </a:r>
            <a:r>
              <a:rPr lang="nl-NL" sz="2400" dirty="0"/>
              <a:t> </a:t>
            </a:r>
          </a:p>
        </p:txBody>
      </p:sp>
      <p:sp>
        <p:nvSpPr>
          <p:cNvPr id="13"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1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2805556"/>
              </p:ext>
            </p:extLst>
          </p:nvPr>
        </p:nvGraphicFramePr>
        <p:xfrm>
          <a:off x="257696" y="1288472"/>
          <a:ext cx="11696006" cy="5212080"/>
        </p:xfrm>
        <a:graphic>
          <a:graphicData uri="http://schemas.openxmlformats.org/drawingml/2006/table">
            <a:tbl>
              <a:tblPr firstRow="1" bandRow="1">
                <a:tableStyleId>{5C22544A-7EE6-4342-B048-85BDC9FD1C3A}</a:tableStyleId>
              </a:tblPr>
              <a:tblGrid>
                <a:gridCol w="7232071">
                  <a:extLst>
                    <a:ext uri="{9D8B030D-6E8A-4147-A177-3AD203B41FA5}">
                      <a16:colId xmlns:a16="http://schemas.microsoft.com/office/drawing/2014/main" val="2403849666"/>
                    </a:ext>
                  </a:extLst>
                </a:gridCol>
                <a:gridCol w="4463935">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dirty="0"/>
                        <a:t>(11) In order to create a framework for the free flow of non-personal data in the Union and the foundation for developing the data economy and enhancing the competitiveness of Union industry, it is necessary to lay down a clear, comprehensive and predictable legal framework for the processing of data other than personal data in the internal market. A </a:t>
                      </a:r>
                      <a:r>
                        <a:rPr lang="en-US" b="1" u="sng" dirty="0"/>
                        <a:t>principle-based approach </a:t>
                      </a:r>
                      <a:r>
                        <a:rPr lang="en-US" dirty="0"/>
                        <a:t>that provides for cooperation among Member States, </a:t>
                      </a:r>
                      <a:r>
                        <a:rPr lang="en-US" b="1" u="sng" dirty="0"/>
                        <a:t>as well as self-regulation</a:t>
                      </a:r>
                      <a:r>
                        <a:rPr lang="en-US" dirty="0"/>
                        <a:t>, should ensure that the framework is flexible enough to take into account the evolving needs of users, service providers and national authorities in the Union. In order to avoid the risk of overlaps with existing mechanisms, thereby avoiding higher burdens both for Member States and businesses, detailed technical rules should not be established. </a:t>
                      </a:r>
                    </a:p>
                    <a:p>
                      <a:r>
                        <a:rPr lang="en-US" dirty="0"/>
                        <a:t>(12) This Regulation should not affect data processing in so far as it is carried out as part of an activity which falls outside the scope of Union law. In particular, it should be recalled that, in accordance with Article 4 of the Treaty on European Union (‘TEU’), national security is the sole responsibility of each Member State. </a:t>
                      </a:r>
                    </a:p>
                  </a:txBody>
                  <a:tcPr/>
                </a:tc>
                <a:tc>
                  <a:txBody>
                    <a:bodyPr/>
                    <a:lstStyle/>
                    <a:p>
                      <a:r>
                        <a:rPr lang="en-US" dirty="0"/>
                        <a:t>Article 2 Scope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This Regulation does not apply to an activity which falls outside the scope of Union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Regulation is </a:t>
                      </a:r>
                      <a:r>
                        <a:rPr lang="en-US" b="1" dirty="0"/>
                        <a:t>without prejudice to laws</a:t>
                      </a:r>
                      <a:r>
                        <a:rPr lang="en-US" dirty="0"/>
                        <a:t>, regulations, and administrative provisions that relate to the internal </a:t>
                      </a:r>
                      <a:r>
                        <a:rPr lang="en-US" dirty="0" err="1"/>
                        <a:t>organisation</a:t>
                      </a:r>
                      <a:r>
                        <a:rPr lang="en-US" dirty="0"/>
                        <a:t> of Member States and that </a:t>
                      </a:r>
                      <a:r>
                        <a:rPr lang="en-US" b="1" dirty="0"/>
                        <a:t>allocate, among public authorities and bodies </a:t>
                      </a:r>
                      <a:r>
                        <a:rPr lang="en-US" dirty="0"/>
                        <a:t>governed by public law defined in point (4) of Article 2(1) of Directive 2014/24/EU, </a:t>
                      </a:r>
                      <a:r>
                        <a:rPr lang="en-US" b="1" dirty="0"/>
                        <a:t>powers and responsibilities for the processing of data without contractual remuneration of private parties</a:t>
                      </a:r>
                      <a:r>
                        <a:rPr lang="en-US" dirty="0"/>
                        <a:t>, as well as the laws, regulations, and administrative provisions of Member States that provide for the implementation of those powers and responsibilities.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58458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8458820"/>
              </p:ext>
            </p:extLst>
          </p:nvPr>
        </p:nvGraphicFramePr>
        <p:xfrm>
          <a:off x="239683" y="299258"/>
          <a:ext cx="11712634" cy="6217920"/>
        </p:xfrm>
        <a:graphic>
          <a:graphicData uri="http://schemas.openxmlformats.org/drawingml/2006/table">
            <a:tbl>
              <a:tblPr firstRow="1" bandRow="1">
                <a:tableStyleId>{5C22544A-7EE6-4342-B048-85BDC9FD1C3A}</a:tableStyleId>
              </a:tblPr>
              <a:tblGrid>
                <a:gridCol w="5856317">
                  <a:extLst>
                    <a:ext uri="{9D8B030D-6E8A-4147-A177-3AD203B41FA5}">
                      <a16:colId xmlns:a16="http://schemas.microsoft.com/office/drawing/2014/main" val="2403849666"/>
                    </a:ext>
                  </a:extLst>
                </a:gridCol>
                <a:gridCol w="5856317">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Recitals</a:t>
                      </a:r>
                    </a:p>
                  </a:txBody>
                  <a:tcPr/>
                </a:tc>
                <a:extLst>
                  <a:ext uri="{0D108BD9-81ED-4DB2-BD59-A6C34878D82A}">
                    <a16:rowId xmlns:a16="http://schemas.microsoft.com/office/drawing/2014/main" val="2247499447"/>
                  </a:ext>
                </a:extLst>
              </a:tr>
              <a:tr h="339400">
                <a:tc>
                  <a:txBody>
                    <a:bodyPr/>
                    <a:lstStyle/>
                    <a:p>
                      <a:r>
                        <a:rPr lang="en-US" dirty="0"/>
                        <a:t>(13) The free flow of data within the Union will play an important role in achieving data-driven growth and innovation</a:t>
                      </a:r>
                      <a:r>
                        <a:rPr lang="en-US" b="1" u="sng" dirty="0"/>
                        <a:t>. Like businesses and consumers, Member States' public authorities and bodies governed by public law stand to benefit from increased freedom of choice regarding data-driven service providers, from more competitive prices and from a more efficient provision of services to citizens.</a:t>
                      </a:r>
                      <a:r>
                        <a:rPr lang="en-US" dirty="0"/>
                        <a:t> Given the large amounts of data that public authorities and bodies governed by public law handle, it is of the utmost importance that </a:t>
                      </a:r>
                      <a:r>
                        <a:rPr lang="en-US" b="1" u="sng" dirty="0"/>
                        <a:t>they lead by example by taking up data processing services </a:t>
                      </a:r>
                      <a:r>
                        <a:rPr lang="en-US" dirty="0"/>
                        <a:t>and that they refrain from making data </a:t>
                      </a:r>
                      <a:r>
                        <a:rPr lang="en-US" dirty="0" err="1"/>
                        <a:t>localisation</a:t>
                      </a:r>
                      <a:r>
                        <a:rPr lang="en-US" dirty="0"/>
                        <a:t> restrictions when they make use of data processing services. Therefore, public authorities and bodies governed by public law should be covered by this Regulation. In this regard, the principle of the free flow of non-personal data for which this Regulation provides should apply also to general and consistent administrative practices and to other data </a:t>
                      </a:r>
                      <a:r>
                        <a:rPr lang="en-US" dirty="0" err="1"/>
                        <a:t>localisation</a:t>
                      </a:r>
                      <a:r>
                        <a:rPr lang="en-US" dirty="0"/>
                        <a:t> requirements in the field of public procurement, without prejudice to Directive 2014/24/EU of the European Parliament and of the Council ( 1 ). </a:t>
                      </a:r>
                    </a:p>
                  </a:txBody>
                  <a:tcPr/>
                </a:tc>
                <a:tc>
                  <a:txBody>
                    <a:bodyPr/>
                    <a:lstStyle/>
                    <a:p>
                      <a:r>
                        <a:rPr lang="en-US" dirty="0"/>
                        <a:t>(14) As in the case of Directive 2014/24/EU, this Regulation is without prejudice to laws, regulations, and administrative provisions which relate to the internal </a:t>
                      </a:r>
                      <a:r>
                        <a:rPr lang="en-US" dirty="0" err="1"/>
                        <a:t>organisation</a:t>
                      </a:r>
                      <a:r>
                        <a:rPr lang="en-US" dirty="0"/>
                        <a:t> of Member States and that allocate, among public authorities and bodies governed by public law, powers and responsibilities for the processing of data without contractual remuneration of private parties, as well as the laws, regulations and administrative provisions of Member States that provide for the implementation of those powers and responsibilities. </a:t>
                      </a:r>
                      <a:r>
                        <a:rPr lang="en-US" b="1" u="sng" dirty="0"/>
                        <a:t>While public authorities and bodies governed by public law are encouraged to consider the economic and other benefits of outsourcing to external service providers, they might have legitimate reasons to choose self-provisioning of services or insourcing. Consequently, nothing in this Regulation obliges Member States to contract out or </a:t>
                      </a:r>
                      <a:r>
                        <a:rPr lang="en-US" b="1" u="sng" dirty="0" err="1"/>
                        <a:t>externalise</a:t>
                      </a:r>
                      <a:r>
                        <a:rPr lang="en-US" b="1" u="sng" dirty="0"/>
                        <a:t> the provision of services that they wish to provide themselves or to </a:t>
                      </a:r>
                      <a:r>
                        <a:rPr lang="en-US" b="1" u="sng" dirty="0" err="1"/>
                        <a:t>organise</a:t>
                      </a:r>
                      <a:r>
                        <a:rPr lang="en-US" b="1" u="sng" dirty="0"/>
                        <a:t> by means other than public contracts. </a:t>
                      </a:r>
                    </a:p>
                  </a:txBody>
                  <a:tcPr/>
                </a:tc>
                <a:extLst>
                  <a:ext uri="{0D108BD9-81ED-4DB2-BD59-A6C34878D82A}">
                    <a16:rowId xmlns:a16="http://schemas.microsoft.com/office/drawing/2014/main" val="1961111160"/>
                  </a:ext>
                </a:extLst>
              </a:tr>
            </a:tbl>
          </a:graphicData>
        </a:graphic>
      </p:graphicFrame>
    </p:spTree>
    <p:extLst>
      <p:ext uri="{BB962C8B-B14F-4D97-AF65-F5344CB8AC3E}">
        <p14:creationId xmlns:p14="http://schemas.microsoft.com/office/powerpoint/2010/main" val="19344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7655512"/>
              </p:ext>
            </p:extLst>
          </p:nvPr>
        </p:nvGraphicFramePr>
        <p:xfrm>
          <a:off x="804255" y="1549189"/>
          <a:ext cx="10583490" cy="4302970"/>
        </p:xfrm>
        <a:graphic>
          <a:graphicData uri="http://schemas.openxmlformats.org/drawingml/2006/table">
            <a:tbl>
              <a:tblPr firstRow="1" bandRow="1">
                <a:tableStyleId>{5C22544A-7EE6-4342-B048-85BDC9FD1C3A}</a:tableStyleId>
              </a:tblPr>
              <a:tblGrid>
                <a:gridCol w="5291745">
                  <a:extLst>
                    <a:ext uri="{9D8B030D-6E8A-4147-A177-3AD203B41FA5}">
                      <a16:colId xmlns:a16="http://schemas.microsoft.com/office/drawing/2014/main" val="2403849666"/>
                    </a:ext>
                  </a:extLst>
                </a:gridCol>
                <a:gridCol w="5291745">
                  <a:extLst>
                    <a:ext uri="{9D8B030D-6E8A-4147-A177-3AD203B41FA5}">
                      <a16:colId xmlns:a16="http://schemas.microsoft.com/office/drawing/2014/main" val="1350769802"/>
                    </a:ext>
                  </a:extLst>
                </a:gridCol>
              </a:tblGrid>
              <a:tr h="371050">
                <a:tc>
                  <a:txBody>
                    <a:bodyPr/>
                    <a:lstStyle/>
                    <a:p>
                      <a:r>
                        <a:rPr lang="en-US" dirty="0"/>
                        <a:t>Recitals</a:t>
                      </a:r>
                    </a:p>
                  </a:txBody>
                  <a:tcPr/>
                </a:tc>
                <a:tc>
                  <a:txBody>
                    <a:bodyPr/>
                    <a:lstStyle/>
                    <a:p>
                      <a:r>
                        <a:rPr lang="en-US" dirty="0"/>
                        <a:t>Recitals</a:t>
                      </a:r>
                    </a:p>
                  </a:txBody>
                  <a:tcPr/>
                </a:tc>
                <a:extLst>
                  <a:ext uri="{0D108BD9-81ED-4DB2-BD59-A6C34878D82A}">
                    <a16:rowId xmlns:a16="http://schemas.microsoft.com/office/drawing/2014/main" val="2247499447"/>
                  </a:ext>
                </a:extLst>
              </a:tr>
              <a:tr h="3710499">
                <a:tc>
                  <a:txBody>
                    <a:bodyPr/>
                    <a:lstStyle/>
                    <a:p>
                      <a:r>
                        <a:rPr lang="en-US" dirty="0"/>
                        <a:t>(15) This Regulation should apply to natural or legal persons who provide data processing services to users residing or having an establishment in the Union, including those who provide data processing services in the Union without an establishment in the Union. </a:t>
                      </a:r>
                      <a:r>
                        <a:rPr lang="en-US" b="1" u="sng" dirty="0"/>
                        <a:t>This Regulation should therefore not apply to data processing services taking place outside the Union and to data </a:t>
                      </a:r>
                      <a:r>
                        <a:rPr lang="en-US" b="1" u="sng" dirty="0" err="1"/>
                        <a:t>localisation</a:t>
                      </a:r>
                      <a:r>
                        <a:rPr lang="en-US" b="1" u="sng" dirty="0"/>
                        <a:t> requirements relating to such data. </a:t>
                      </a:r>
                    </a:p>
                    <a:p>
                      <a:r>
                        <a:rPr lang="en-US" dirty="0"/>
                        <a:t>(16) </a:t>
                      </a:r>
                      <a:r>
                        <a:rPr lang="en-US" b="1" u="sng" dirty="0"/>
                        <a:t>This Regulation does not lay down rules relating to the determination of applicable law in commercial matters </a:t>
                      </a:r>
                      <a:r>
                        <a:rPr lang="en-US" dirty="0"/>
                        <a:t>and is therefore without prejudice to Regulation (EC) No 593/2008 of the European Parliament and of the Council ( 2 ). </a:t>
                      </a:r>
                    </a:p>
                  </a:txBody>
                  <a:tcPr/>
                </a:tc>
                <a:tc>
                  <a:txBody>
                    <a:bodyPr/>
                    <a:lstStyle/>
                    <a:p>
                      <a:r>
                        <a:rPr lang="en-US" dirty="0"/>
                        <a:t>In particular, to the extent that the law applicable to a contract has not been chosen in accordance with that Regulation, a contract for the provision of services is, in principle, governed by the law of the country of the service provider's habitual residence. </a:t>
                      </a:r>
                    </a:p>
                    <a:p>
                      <a:r>
                        <a:rPr lang="en-US" dirty="0"/>
                        <a:t>(17) This </a:t>
                      </a:r>
                      <a:r>
                        <a:rPr lang="en-US" b="1" u="sng" dirty="0"/>
                        <a:t>Regulation should apply </a:t>
                      </a:r>
                      <a:r>
                        <a:rPr lang="en-US" dirty="0"/>
                        <a:t>to data processing in the broadest sense, encompassing the usage of all types of IT systems, whether located on the premises of the user or outsourced to a service provider. It should cover data processing of different levels of intensity, from data storage (Infrastructure-as-a-Service (</a:t>
                      </a:r>
                      <a:r>
                        <a:rPr lang="en-US" b="1" u="sng" dirty="0"/>
                        <a:t>IaaS</a:t>
                      </a:r>
                      <a:r>
                        <a:rPr lang="en-US" dirty="0"/>
                        <a:t>)) to the processing of data on platforms (Platform-as-a-Service (</a:t>
                      </a:r>
                      <a:r>
                        <a:rPr lang="en-US" b="1" u="sng" dirty="0"/>
                        <a:t>PaaS</a:t>
                      </a:r>
                      <a:r>
                        <a:rPr lang="en-US" dirty="0"/>
                        <a:t>)) or in applications (Software-as-a-Service (</a:t>
                      </a:r>
                      <a:r>
                        <a:rPr lang="en-US" b="1" u="sng" dirty="0"/>
                        <a:t>SaaS</a:t>
                      </a:r>
                      <a:r>
                        <a:rPr lang="en-US" dirty="0"/>
                        <a:t>)).</a:t>
                      </a:r>
                    </a:p>
                  </a:txBody>
                  <a:tcPr/>
                </a:tc>
                <a:extLst>
                  <a:ext uri="{0D108BD9-81ED-4DB2-BD59-A6C34878D82A}">
                    <a16:rowId xmlns:a16="http://schemas.microsoft.com/office/drawing/2014/main" val="1961111160"/>
                  </a:ext>
                </a:extLst>
              </a:tr>
            </a:tbl>
          </a:graphicData>
        </a:graphic>
      </p:graphicFrame>
    </p:spTree>
    <p:extLst>
      <p:ext uri="{BB962C8B-B14F-4D97-AF65-F5344CB8AC3E}">
        <p14:creationId xmlns:p14="http://schemas.microsoft.com/office/powerpoint/2010/main" val="425131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320394"/>
              </p:ext>
            </p:extLst>
          </p:nvPr>
        </p:nvGraphicFramePr>
        <p:xfrm>
          <a:off x="343949" y="1413482"/>
          <a:ext cx="11302181" cy="5212080"/>
        </p:xfrm>
        <a:graphic>
          <a:graphicData uri="http://schemas.openxmlformats.org/drawingml/2006/table">
            <a:tbl>
              <a:tblPr firstRow="1" bandRow="1">
                <a:tableStyleId>{5C22544A-7EE6-4342-B048-85BDC9FD1C3A}</a:tableStyleId>
              </a:tblPr>
              <a:tblGrid>
                <a:gridCol w="4957893">
                  <a:extLst>
                    <a:ext uri="{9D8B030D-6E8A-4147-A177-3AD203B41FA5}">
                      <a16:colId xmlns:a16="http://schemas.microsoft.com/office/drawing/2014/main" val="2403849666"/>
                    </a:ext>
                  </a:extLst>
                </a:gridCol>
                <a:gridCol w="6344288">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u="sng" dirty="0"/>
                        <a:t>(9) The expanding </a:t>
                      </a:r>
                      <a:r>
                        <a:rPr lang="en-US" b="1" u="sng" dirty="0"/>
                        <a:t>Internet of Things, artificial intelligence and machine learning, represent major sources of non-personal data</a:t>
                      </a:r>
                      <a:r>
                        <a:rPr lang="en-US" u="sng" dirty="0"/>
                        <a:t>, for example as a result of their deployment in automated industrial production processes. Specific examples of non-personal data include </a:t>
                      </a:r>
                      <a:r>
                        <a:rPr lang="en-US" b="1" u="sng" dirty="0"/>
                        <a:t>aggregate and </a:t>
                      </a:r>
                      <a:r>
                        <a:rPr lang="en-US" b="1" u="sng" dirty="0" err="1"/>
                        <a:t>anonymised</a:t>
                      </a:r>
                      <a:r>
                        <a:rPr lang="en-US" b="1" u="sng" dirty="0"/>
                        <a:t> datasets used for big data analytics, data on precision farming that can help to monitor and </a:t>
                      </a:r>
                      <a:r>
                        <a:rPr lang="en-US" b="1" u="sng" dirty="0" err="1"/>
                        <a:t>optimise</a:t>
                      </a:r>
                      <a:r>
                        <a:rPr lang="en-US" b="1" u="sng" dirty="0"/>
                        <a:t> the use of pesticides and water, or data on maintenance needs for industrial machines</a:t>
                      </a:r>
                      <a:r>
                        <a:rPr lang="en-US" u="sng" dirty="0"/>
                        <a:t>. </a:t>
                      </a:r>
                      <a:br>
                        <a:rPr lang="en-US" u="sng" dirty="0"/>
                      </a:br>
                      <a:br>
                        <a:rPr lang="en-US" u="sng" dirty="0"/>
                      </a:br>
                      <a:r>
                        <a:rPr lang="en-US" b="1" u="sng" dirty="0"/>
                        <a:t>If technological developments make it possible to turn </a:t>
                      </a:r>
                      <a:r>
                        <a:rPr lang="en-US" b="1" u="sng" dirty="0" err="1"/>
                        <a:t>anonymised</a:t>
                      </a:r>
                      <a:r>
                        <a:rPr lang="en-US" b="1" u="sng" dirty="0"/>
                        <a:t> data into personal data, such data are to be treated as personal data, and Regulation (EU) 2016/679 is to apply accordingly</a:t>
                      </a:r>
                    </a:p>
                  </a:txBody>
                  <a:tcPr/>
                </a:tc>
                <a:tc>
                  <a:txBody>
                    <a:bodyPr/>
                    <a:lstStyle/>
                    <a:p>
                      <a:r>
                        <a:rPr lang="en-US" dirty="0"/>
                        <a:t>Article 3 Definitions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purposes of this Regulation, the following definitions apply: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b="1" u="sng" dirty="0"/>
                        <a:t>‘data’ </a:t>
                      </a:r>
                      <a:r>
                        <a:rPr lang="en-US" dirty="0"/>
                        <a:t>means data other than personal data as defined in point (1) of Article 4 of Regulation (EU) 2016/679;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b="1" u="sng" dirty="0"/>
                        <a:t>‘processing’ </a:t>
                      </a:r>
                      <a:r>
                        <a:rPr lang="en-US" dirty="0"/>
                        <a:t>means any operation or set of operations which is performed on data or on sets of data in electronic format, whether or not by automated means, such as collection, recording, </a:t>
                      </a:r>
                      <a:r>
                        <a:rPr lang="en-US" dirty="0" err="1"/>
                        <a:t>organisation</a:t>
                      </a:r>
                      <a:r>
                        <a:rPr lang="en-US" dirty="0"/>
                        <a:t>, structuring, storage, adaptation or alteration, retrieval, consultation, use, disclosure by transmission, dissemination or otherwise making available, alignment or combination, restriction, erasure or destruction;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b="1" u="sng" dirty="0"/>
                        <a:t>‘draft act’ </a:t>
                      </a:r>
                      <a:r>
                        <a:rPr lang="en-US" dirty="0"/>
                        <a:t>means a text drafted for the purpose of being enacted as a law, regulation or administrative provision of a general nature, the text being at the stage of preparation at which substantive amendments can still be made;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24745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1048033"/>
              </p:ext>
            </p:extLst>
          </p:nvPr>
        </p:nvGraphicFramePr>
        <p:xfrm>
          <a:off x="704675" y="1413482"/>
          <a:ext cx="10779853" cy="5212080"/>
        </p:xfrm>
        <a:graphic>
          <a:graphicData uri="http://schemas.openxmlformats.org/drawingml/2006/table">
            <a:tbl>
              <a:tblPr firstRow="1" bandRow="1">
                <a:tableStyleId>{5C22544A-7EE6-4342-B048-85BDC9FD1C3A}</a:tableStyleId>
              </a:tblPr>
              <a:tblGrid>
                <a:gridCol w="10779853">
                  <a:extLst>
                    <a:ext uri="{9D8B030D-6E8A-4147-A177-3AD203B41FA5}">
                      <a16:colId xmlns:a16="http://schemas.microsoft.com/office/drawing/2014/main" val="1350769802"/>
                    </a:ext>
                  </a:extLst>
                </a:gridCol>
              </a:tblGrid>
              <a:tr h="339400">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r>
                        <a:rPr lang="en-US" dirty="0"/>
                        <a:t>Article 3 Definitions </a:t>
                      </a:r>
                    </a:p>
                  </a:txBody>
                  <a:tcPr/>
                </a:tc>
                <a:extLst>
                  <a:ext uri="{0D108BD9-81ED-4DB2-BD59-A6C34878D82A}">
                    <a16:rowId xmlns:a16="http://schemas.microsoft.com/office/drawing/2014/main" val="1961111160"/>
                  </a:ext>
                </a:extLst>
              </a:tr>
              <a:tr h="4100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b="1" u="sng" dirty="0"/>
                        <a:t>service provider</a:t>
                      </a:r>
                      <a:r>
                        <a:rPr lang="en-US" dirty="0"/>
                        <a:t>’ means a natural or legal person who provides data processing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b="1" u="sng" dirty="0"/>
                        <a:t>‘data </a:t>
                      </a:r>
                      <a:r>
                        <a:rPr lang="en-US" b="1" u="sng" dirty="0" err="1"/>
                        <a:t>localisation</a:t>
                      </a:r>
                      <a:r>
                        <a:rPr lang="en-US" b="1" u="sng" dirty="0"/>
                        <a:t> requirement’ </a:t>
                      </a:r>
                      <a:r>
                        <a:rPr lang="en-US" dirty="0"/>
                        <a:t>means any obligation, prohibition, condition, limit or other requirement provided for in the laws, regulations or administrative provisions of a Member State or resulting from general and consistent administrative practices in a Member State and in bodies governed by public law, including in the field of public procurement, without prejudice to Directive 2014/24/EU, which </a:t>
                      </a:r>
                      <a:r>
                        <a:rPr lang="en-US" b="1" u="sng" dirty="0"/>
                        <a:t>imposes the processing of data in the territory of a specific Member State or hinders the processing of data in any other Member State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b="1" u="sng" dirty="0"/>
                        <a:t>‘competent authority’ </a:t>
                      </a:r>
                      <a:r>
                        <a:rPr lang="en-US" dirty="0"/>
                        <a:t>means an authority of a Member State or any other entity </a:t>
                      </a:r>
                      <a:r>
                        <a:rPr lang="en-US" dirty="0" err="1"/>
                        <a:t>authorised</a:t>
                      </a:r>
                      <a:r>
                        <a:rPr lang="en-US" dirty="0"/>
                        <a:t> by national law to perform a public function or to exercise official authority, that has the power to obtain access to data processed by a natural or legal person for the performance of its official duties, as provided for by Union or national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b="1" u="sng" dirty="0"/>
                        <a:t>‘user’ </a:t>
                      </a:r>
                      <a:r>
                        <a:rPr lang="en-US" dirty="0"/>
                        <a:t>means a natural or legal person, including a public authority or a body governed by public law, using or requesting a data processing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b="1" u="sng" dirty="0"/>
                        <a:t>‘professional user’ </a:t>
                      </a:r>
                      <a:r>
                        <a:rPr lang="en-US" dirty="0"/>
                        <a:t>means a natural or legal person, including a public authority or a body governed by public law, using or requesting a data processing service for purposes related to its trade, business, craft, profession or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44785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683713"/>
              </p:ext>
            </p:extLst>
          </p:nvPr>
        </p:nvGraphicFramePr>
        <p:xfrm>
          <a:off x="706582" y="1413482"/>
          <a:ext cx="10939548" cy="5106539"/>
        </p:xfrm>
        <a:graphic>
          <a:graphicData uri="http://schemas.openxmlformats.org/drawingml/2006/table">
            <a:tbl>
              <a:tblPr firstRow="1" bandRow="1">
                <a:tableStyleId>{5C22544A-7EE6-4342-B048-85BDC9FD1C3A}</a:tableStyleId>
              </a:tblPr>
              <a:tblGrid>
                <a:gridCol w="7573352">
                  <a:extLst>
                    <a:ext uri="{9D8B030D-6E8A-4147-A177-3AD203B41FA5}">
                      <a16:colId xmlns:a16="http://schemas.microsoft.com/office/drawing/2014/main" val="2403849666"/>
                    </a:ext>
                  </a:extLst>
                </a:gridCol>
                <a:gridCol w="3366196">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4 Free movement of data within the Union </a:t>
                      </a:r>
                    </a:p>
                  </a:txBody>
                  <a:tcPr/>
                </a:tc>
                <a:extLst>
                  <a:ext uri="{0D108BD9-81ED-4DB2-BD59-A6C34878D82A}">
                    <a16:rowId xmlns:a16="http://schemas.microsoft.com/office/drawing/2014/main" val="1961111160"/>
                  </a:ext>
                </a:extLst>
              </a:tr>
              <a:tr h="4100699">
                <a:tc>
                  <a:txBody>
                    <a:bodyPr/>
                    <a:lstStyle/>
                    <a:p>
                      <a:r>
                        <a:rPr lang="en-US" dirty="0"/>
                        <a:t>(18) Data </a:t>
                      </a:r>
                      <a:r>
                        <a:rPr lang="en-US" dirty="0" err="1"/>
                        <a:t>localisation</a:t>
                      </a:r>
                      <a:r>
                        <a:rPr lang="en-US" dirty="0"/>
                        <a:t> requirements represent a clear barrier to the free provision of data processing services across the Union and to the internal market. As such, they should be banned unless they are justified on grounds of </a:t>
                      </a:r>
                      <a:r>
                        <a:rPr lang="en-US" b="1" u="sng" dirty="0"/>
                        <a:t>public security, as defined by Union law, in particular within the meaning of Article 52 TFEU</a:t>
                      </a:r>
                      <a:r>
                        <a:rPr lang="en-US" dirty="0"/>
                        <a:t>, and </a:t>
                      </a:r>
                      <a:r>
                        <a:rPr lang="en-US" b="1" u="sng" dirty="0"/>
                        <a:t>satisfy the principle of proportionality enshrined in Article 5 TEU</a:t>
                      </a:r>
                      <a:r>
                        <a:rPr lang="en-US" dirty="0"/>
                        <a:t>. In order to give effect to the principle of free flow of non-personal data across borders, to ensure the swift removal of existing data </a:t>
                      </a:r>
                      <a:r>
                        <a:rPr lang="en-US" dirty="0" err="1"/>
                        <a:t>localisation</a:t>
                      </a:r>
                      <a:r>
                        <a:rPr lang="en-US" dirty="0"/>
                        <a:t> requirements and to enable, for operational reasons, the processing of data in multiple locations across the Union, and since this Regulation provides for measures to ensure data availability for regulatory control purposes, Member States should only be able to invoke public security as a justification for data </a:t>
                      </a:r>
                      <a:r>
                        <a:rPr lang="en-US" dirty="0" err="1"/>
                        <a:t>localisation</a:t>
                      </a:r>
                      <a:r>
                        <a:rPr lang="en-US" dirty="0"/>
                        <a:t> requirements.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1" u="sng" dirty="0"/>
                        <a:t>Data </a:t>
                      </a:r>
                      <a:r>
                        <a:rPr lang="en-US" b="1" u="sng" dirty="0" err="1"/>
                        <a:t>localisation</a:t>
                      </a:r>
                      <a:r>
                        <a:rPr lang="en-US" b="1" u="sng" dirty="0"/>
                        <a:t> requirements shall be prohibited, unless they are justified on grounds of public security in compliance with the principle of proportionality</a:t>
                      </a:r>
                      <a:r>
                        <a:rPr lang="en-US" dirty="0"/>
                        <a:t>. The first subparagraph of this paragraph is without prejudice to paragraph 3 and to data </a:t>
                      </a:r>
                      <a:r>
                        <a:rPr lang="en-US" dirty="0" err="1"/>
                        <a:t>localisation</a:t>
                      </a:r>
                      <a:r>
                        <a:rPr lang="en-US" dirty="0"/>
                        <a:t> requirements laid down on the basis of existing Union law. </a:t>
                      </a:r>
                      <a:br>
                        <a:rPr lang="en-US" dirty="0"/>
                      </a:br>
                      <a:endParaRPr lang="en-US" dirty="0"/>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77585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7845098"/>
              </p:ext>
            </p:extLst>
          </p:nvPr>
        </p:nvGraphicFramePr>
        <p:xfrm>
          <a:off x="1066800" y="1413482"/>
          <a:ext cx="10233170" cy="4832219"/>
        </p:xfrm>
        <a:graphic>
          <a:graphicData uri="http://schemas.openxmlformats.org/drawingml/2006/table">
            <a:tbl>
              <a:tblPr firstRow="1" bandRow="1">
                <a:tableStyleId>{5C22544A-7EE6-4342-B048-85BDC9FD1C3A}</a:tableStyleId>
              </a:tblPr>
              <a:tblGrid>
                <a:gridCol w="10233170">
                  <a:extLst>
                    <a:ext uri="{9D8B030D-6E8A-4147-A177-3AD203B41FA5}">
                      <a16:colId xmlns:a16="http://schemas.microsoft.com/office/drawing/2014/main" val="2403849666"/>
                    </a:ext>
                  </a:extLst>
                </a:gridCol>
              </a:tblGrid>
              <a:tr h="339400">
                <a:tc>
                  <a:txBody>
                    <a:bodyPr/>
                    <a:lstStyle/>
                    <a:p>
                      <a:r>
                        <a:rPr lang="en-US" dirty="0"/>
                        <a:t>Recitals</a:t>
                      </a:r>
                    </a:p>
                  </a:txBody>
                  <a:tcPr/>
                </a:tc>
                <a:extLst>
                  <a:ext uri="{0D108BD9-81ED-4DB2-BD59-A6C34878D82A}">
                    <a16:rowId xmlns:a16="http://schemas.microsoft.com/office/drawing/2014/main" val="2247499447"/>
                  </a:ext>
                </a:extLst>
              </a:tr>
              <a:tr h="339400">
                <a:tc>
                  <a:txBody>
                    <a:bodyPr/>
                    <a:lstStyle/>
                    <a:p>
                      <a:endParaRPr lang="en-US"/>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(19) The concept of ‘</a:t>
                      </a:r>
                      <a:r>
                        <a:rPr lang="en-US" sz="1800" b="1" i="0" u="sng" strike="noStrike" kern="1200" baseline="0" dirty="0">
                          <a:solidFill>
                            <a:schemeClr val="dk1"/>
                          </a:solidFill>
                          <a:latin typeface="+mn-lt"/>
                          <a:ea typeface="+mn-ea"/>
                          <a:cs typeface="+mn-cs"/>
                        </a:rPr>
                        <a:t>public security</a:t>
                      </a:r>
                      <a:r>
                        <a:rPr lang="en-US" sz="1800" b="0" i="0" u="none" strike="noStrike" kern="1200" baseline="0" dirty="0">
                          <a:solidFill>
                            <a:schemeClr val="dk1"/>
                          </a:solidFill>
                          <a:latin typeface="+mn-lt"/>
                          <a:ea typeface="+mn-ea"/>
                          <a:cs typeface="+mn-cs"/>
                        </a:rPr>
                        <a:t>’, within the meaning of Article 52 TFEU and as interpreted by the Court of Justice, </a:t>
                      </a:r>
                      <a:r>
                        <a:rPr lang="en-US" sz="1800" b="1" i="0" u="sng" strike="noStrike" kern="1200" baseline="0" dirty="0">
                          <a:solidFill>
                            <a:schemeClr val="dk1"/>
                          </a:solidFill>
                          <a:latin typeface="+mn-lt"/>
                          <a:ea typeface="+mn-ea"/>
                          <a:cs typeface="+mn-cs"/>
                        </a:rPr>
                        <a:t>covers both the internal and external security of a Member State, as well as issues of public safety, in order, in particular, to facilitate the investigation, detection and prosecution of criminal offences</a:t>
                      </a:r>
                      <a:r>
                        <a:rPr lang="en-US" sz="1800" b="0" i="0" u="none" strike="noStrike" kern="1200" baseline="0" dirty="0">
                          <a:solidFill>
                            <a:schemeClr val="dk1"/>
                          </a:solidFill>
                          <a:latin typeface="+mn-lt"/>
                          <a:ea typeface="+mn-ea"/>
                          <a:cs typeface="+mn-cs"/>
                        </a:rPr>
                        <a:t>. </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It </a:t>
                      </a:r>
                      <a:r>
                        <a:rPr lang="en-US" sz="1800" b="1" i="0" u="sng" strike="noStrike" kern="1200" baseline="0" dirty="0">
                          <a:solidFill>
                            <a:schemeClr val="dk1"/>
                          </a:solidFill>
                          <a:latin typeface="+mn-lt"/>
                          <a:ea typeface="+mn-ea"/>
                          <a:cs typeface="+mn-cs"/>
                        </a:rPr>
                        <a:t>presupposes the existence of a genuine and sufficiently serious threat affecting one of the fundamental interests of society, such as a threat to the functioning of institutions and essential public services and the survival of the population, as well as the risk of a serious disturbance to foreign relations or the peaceful coexistence of nations, or a risk to military interests</a:t>
                      </a:r>
                      <a:r>
                        <a:rPr lang="en-US" sz="1800" b="0" i="0" u="none" strike="noStrike" kern="1200" baseline="0" dirty="0">
                          <a:solidFill>
                            <a:schemeClr val="dk1"/>
                          </a:solidFill>
                          <a:latin typeface="+mn-lt"/>
                          <a:ea typeface="+mn-ea"/>
                          <a:cs typeface="+mn-cs"/>
                        </a:rPr>
                        <a:t>. In compliance with the principle of proportionality,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that are justified on grounds of public security should be suitable for attaining the objective pursued, and should not go beyond what is necessary to attain that objective. </a:t>
                      </a:r>
                      <a:endParaRPr lang="en-US" dirty="0"/>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417434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2528647"/>
              </p:ext>
            </p:extLst>
          </p:nvPr>
        </p:nvGraphicFramePr>
        <p:xfrm>
          <a:off x="1066799" y="1354760"/>
          <a:ext cx="9931167" cy="4896279"/>
        </p:xfrm>
        <a:graphic>
          <a:graphicData uri="http://schemas.openxmlformats.org/drawingml/2006/table">
            <a:tbl>
              <a:tblPr firstRow="1" bandRow="1">
                <a:tableStyleId>{5C22544A-7EE6-4342-B048-85BDC9FD1C3A}</a:tableStyleId>
              </a:tblPr>
              <a:tblGrid>
                <a:gridCol w="6147733">
                  <a:extLst>
                    <a:ext uri="{9D8B030D-6E8A-4147-A177-3AD203B41FA5}">
                      <a16:colId xmlns:a16="http://schemas.microsoft.com/office/drawing/2014/main" val="2403849666"/>
                    </a:ext>
                  </a:extLst>
                </a:gridCol>
                <a:gridCol w="3783434">
                  <a:extLst>
                    <a:ext uri="{9D8B030D-6E8A-4147-A177-3AD203B41FA5}">
                      <a16:colId xmlns:a16="http://schemas.microsoft.com/office/drawing/2014/main" val="1350769802"/>
                    </a:ext>
                  </a:extLst>
                </a:gridCol>
              </a:tblGrid>
              <a:tr h="347006">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607260">
                <a:tc>
                  <a:txBody>
                    <a:bodyPr/>
                    <a:lstStyle/>
                    <a:p>
                      <a:endParaRPr lang="en-US" dirty="0"/>
                    </a:p>
                  </a:txBody>
                  <a:tcPr/>
                </a:tc>
                <a:tc>
                  <a:txBody>
                    <a:bodyPr/>
                    <a:lstStyle/>
                    <a:p>
                      <a:r>
                        <a:rPr lang="en-US" dirty="0"/>
                        <a:t>Article 4 Free movement of data within the Union </a:t>
                      </a:r>
                    </a:p>
                  </a:txBody>
                  <a:tcPr/>
                </a:tc>
                <a:extLst>
                  <a:ext uri="{0D108BD9-81ED-4DB2-BD59-A6C34878D82A}">
                    <a16:rowId xmlns:a16="http://schemas.microsoft.com/office/drawing/2014/main" val="1961111160"/>
                  </a:ext>
                </a:extLst>
              </a:tr>
              <a:tr h="3890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(20) In order to ensure the effective application of the principle of free flow of non-personal data across borders, and to prevent the emergence of new barriers to the smooth functioning of the internal market, Member States should immediately communicate to the Commission any draft act that introduces a new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 or modifies an existing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 Those draft acts should be submitted and assessed in accordance with Directive (EU) 2015/1535 of the European Parliament and of the Council (1). </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a:t>
                      </a:r>
                      <a:r>
                        <a:rPr lang="en-US" sz="1800" b="1" i="0" u="sng" strike="noStrike" kern="1200" baseline="0" dirty="0">
                          <a:solidFill>
                            <a:schemeClr val="dk1"/>
                          </a:solidFill>
                          <a:latin typeface="+mn-lt"/>
                          <a:ea typeface="+mn-ea"/>
                          <a:cs typeface="+mn-cs"/>
                        </a:rPr>
                        <a:t>Member States shall immediately communicate to the Commission any draft act which introduces a new data </a:t>
                      </a:r>
                      <a:r>
                        <a:rPr lang="en-US" sz="1800" b="1" i="0" u="sng" strike="noStrike" kern="1200" baseline="0" dirty="0" err="1">
                          <a:solidFill>
                            <a:schemeClr val="dk1"/>
                          </a:solidFill>
                          <a:latin typeface="+mn-lt"/>
                          <a:ea typeface="+mn-ea"/>
                          <a:cs typeface="+mn-cs"/>
                        </a:rPr>
                        <a:t>localisation</a:t>
                      </a:r>
                      <a:r>
                        <a:rPr lang="en-US" sz="1800" b="1" i="0" u="sng" strike="noStrike" kern="1200" baseline="0" dirty="0">
                          <a:solidFill>
                            <a:schemeClr val="dk1"/>
                          </a:solidFill>
                          <a:latin typeface="+mn-lt"/>
                          <a:ea typeface="+mn-ea"/>
                          <a:cs typeface="+mn-cs"/>
                        </a:rPr>
                        <a:t> requirement </a:t>
                      </a:r>
                      <a:r>
                        <a:rPr lang="en-US" sz="1800" b="0" i="0" u="none" strike="noStrike" kern="1200" baseline="0" dirty="0">
                          <a:solidFill>
                            <a:schemeClr val="dk1"/>
                          </a:solidFill>
                          <a:latin typeface="+mn-lt"/>
                          <a:ea typeface="+mn-ea"/>
                          <a:cs typeface="+mn-cs"/>
                        </a:rPr>
                        <a:t>or makes changes to an existing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 in accordance with the procedures set out in Articles 5, 6 and 7 of Directive (EU) 2015/1535. </a:t>
                      </a:r>
                      <a:br>
                        <a:rPr lang="en-US" dirty="0"/>
                      </a:br>
                      <a:endParaRPr lang="en-US" dirty="0"/>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58430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0170755"/>
              </p:ext>
            </p:extLst>
          </p:nvPr>
        </p:nvGraphicFramePr>
        <p:xfrm>
          <a:off x="365760" y="964594"/>
          <a:ext cx="11612880" cy="5486400"/>
        </p:xfrm>
        <a:graphic>
          <a:graphicData uri="http://schemas.openxmlformats.org/drawingml/2006/table">
            <a:tbl>
              <a:tblPr firstRow="1" bandRow="1">
                <a:tableStyleId>{5C22544A-7EE6-4342-B048-85BDC9FD1C3A}</a:tableStyleId>
              </a:tblPr>
              <a:tblGrid>
                <a:gridCol w="5734547">
                  <a:extLst>
                    <a:ext uri="{9D8B030D-6E8A-4147-A177-3AD203B41FA5}">
                      <a16:colId xmlns:a16="http://schemas.microsoft.com/office/drawing/2014/main" val="2403849666"/>
                    </a:ext>
                  </a:extLst>
                </a:gridCol>
                <a:gridCol w="5878333">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(21) Moreover, in order to eliminate potential existing barriers, during a transitional period of 24 months from the date of application of this Regulation, Member States should carry out a review of existing laws, regulations or administrative provisions of a general nature laying down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and communicate to the Commission any such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 that they consider being in compliance with this Regulation, together with a justification for it. This should enable the Commission to examine the compliance of any remaining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The Commission should be able, where appropriate, to make comments to the Member State in question. Such comments could include a recommendation to amend or repeal the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 </a:t>
                      </a:r>
                      <a:endParaRPr lang="en-US" dirty="0"/>
                    </a:p>
                    <a:p>
                      <a:endParaRPr lang="en-US" dirty="0"/>
                    </a:p>
                  </a:txBody>
                  <a:tcPr/>
                </a:tc>
                <a:tc>
                  <a:txBody>
                    <a:bodyPr/>
                    <a:lstStyle/>
                    <a:p>
                      <a:r>
                        <a:rPr lang="en-US" dirty="0"/>
                        <a:t>Article 4 Free movement of data within the Union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b="1" u="sng" dirty="0"/>
                        <a:t>By 30 May 2021</a:t>
                      </a:r>
                      <a:r>
                        <a:rPr lang="en-US" dirty="0"/>
                        <a:t>, Member States shall ensure that any </a:t>
                      </a:r>
                      <a:r>
                        <a:rPr lang="en-US" b="1" u="sng" dirty="0"/>
                        <a:t>existing data </a:t>
                      </a:r>
                      <a:r>
                        <a:rPr lang="en-US" b="1" u="sng" dirty="0" err="1"/>
                        <a:t>localisation</a:t>
                      </a:r>
                      <a:r>
                        <a:rPr lang="en-US" b="1" u="sng" dirty="0"/>
                        <a:t> requirement </a:t>
                      </a:r>
                      <a:r>
                        <a:rPr lang="en-US" dirty="0"/>
                        <a:t>that is laid down in a law, regulation or administrative provision of a general nature and that is not in compliance with paragraph 1 of this Article is </a:t>
                      </a:r>
                      <a:r>
                        <a:rPr lang="en-US" b="1" u="sng" dirty="0"/>
                        <a:t>repealed</a:t>
                      </a:r>
                      <a:r>
                        <a:rPr lang="en-US" dirty="0"/>
                        <a:t>. By 30 May 2021, </a:t>
                      </a:r>
                      <a:r>
                        <a:rPr lang="en-US" b="1" u="sng" dirty="0"/>
                        <a:t>if </a:t>
                      </a:r>
                      <a:r>
                        <a:rPr lang="en-US" dirty="0"/>
                        <a:t>a Member State considers that an </a:t>
                      </a:r>
                      <a:r>
                        <a:rPr lang="en-US" b="1" u="sng" dirty="0"/>
                        <a:t>existing measure </a:t>
                      </a:r>
                      <a:r>
                        <a:rPr lang="en-US" dirty="0"/>
                        <a:t>containing a data </a:t>
                      </a:r>
                      <a:r>
                        <a:rPr lang="en-US" dirty="0" err="1"/>
                        <a:t>localisation</a:t>
                      </a:r>
                      <a:r>
                        <a:rPr lang="en-US" dirty="0"/>
                        <a:t> requirement </a:t>
                      </a:r>
                      <a:r>
                        <a:rPr lang="en-US" b="1" u="sng" dirty="0"/>
                        <a:t>is in compliance </a:t>
                      </a:r>
                      <a:r>
                        <a:rPr lang="en-US" dirty="0"/>
                        <a:t>with paragraph 1 of this Article and can therefore remain in force, </a:t>
                      </a:r>
                      <a:r>
                        <a:rPr lang="en-US" b="1" u="sng" dirty="0"/>
                        <a:t>it shall communicate that measure to the Commission</a:t>
                      </a:r>
                      <a:r>
                        <a:rPr lang="en-US" dirty="0"/>
                        <a:t>, together with a justification for maintaining it in force. Without prejudice to Article 258 TFEU, the </a:t>
                      </a:r>
                      <a:r>
                        <a:rPr lang="en-US" b="1" u="sng" dirty="0"/>
                        <a:t>Commission shall</a:t>
                      </a:r>
                      <a:r>
                        <a:rPr lang="en-US" dirty="0"/>
                        <a:t>, within a period of six months from the date of receipt of such communication, </a:t>
                      </a:r>
                      <a:r>
                        <a:rPr lang="en-US" b="1" u="sng" dirty="0"/>
                        <a:t>examine the compliance of that measure </a:t>
                      </a:r>
                      <a:r>
                        <a:rPr lang="en-US" dirty="0"/>
                        <a:t>with paragraph 1 of this Article and shall, where appropriate, make comments to the Member State in question, including, where necessary, recommending the amendment or the repeal of the measure.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167519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387067"/>
              </p:ext>
            </p:extLst>
          </p:nvPr>
        </p:nvGraphicFramePr>
        <p:xfrm>
          <a:off x="377505" y="1413482"/>
          <a:ext cx="11434194" cy="4937760"/>
        </p:xfrm>
        <a:graphic>
          <a:graphicData uri="http://schemas.openxmlformats.org/drawingml/2006/table">
            <a:tbl>
              <a:tblPr firstRow="1" bandRow="1">
                <a:tableStyleId>{5C22544A-7EE6-4342-B048-85BDC9FD1C3A}</a:tableStyleId>
              </a:tblPr>
              <a:tblGrid>
                <a:gridCol w="5393273">
                  <a:extLst>
                    <a:ext uri="{9D8B030D-6E8A-4147-A177-3AD203B41FA5}">
                      <a16:colId xmlns:a16="http://schemas.microsoft.com/office/drawing/2014/main" val="2403849666"/>
                    </a:ext>
                  </a:extLst>
                </a:gridCol>
                <a:gridCol w="6040921">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4 Free movement of data within the Union </a:t>
                      </a:r>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(22) The </a:t>
                      </a:r>
                      <a:r>
                        <a:rPr lang="en-US" sz="1800" b="1" i="0" u="sng" strike="noStrike" kern="1200" baseline="0" dirty="0">
                          <a:solidFill>
                            <a:schemeClr val="dk1"/>
                          </a:solidFill>
                          <a:latin typeface="+mn-lt"/>
                          <a:ea typeface="+mn-ea"/>
                          <a:cs typeface="+mn-cs"/>
                        </a:rPr>
                        <a:t>obligations to communicate </a:t>
                      </a:r>
                      <a:r>
                        <a:rPr lang="en-US" sz="1800" b="0" i="0" u="none" strike="noStrike" kern="1200" baseline="0" dirty="0">
                          <a:solidFill>
                            <a:schemeClr val="dk1"/>
                          </a:solidFill>
                          <a:latin typeface="+mn-lt"/>
                          <a:ea typeface="+mn-ea"/>
                          <a:cs typeface="+mn-cs"/>
                        </a:rPr>
                        <a:t>existing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and draft acts to the Commission established by this Regulation should </a:t>
                      </a:r>
                      <a:r>
                        <a:rPr lang="en-US" sz="1800" b="1" i="0" u="sng" strike="noStrike" kern="1200" baseline="0" dirty="0">
                          <a:solidFill>
                            <a:schemeClr val="dk1"/>
                          </a:solidFill>
                          <a:latin typeface="+mn-lt"/>
                          <a:ea typeface="+mn-ea"/>
                          <a:cs typeface="+mn-cs"/>
                        </a:rPr>
                        <a:t>apply</a:t>
                      </a:r>
                      <a:r>
                        <a:rPr lang="en-US" sz="1800" b="0" i="0" u="none" strike="noStrike" kern="1200" baseline="0" dirty="0">
                          <a:solidFill>
                            <a:schemeClr val="dk1"/>
                          </a:solidFill>
                          <a:latin typeface="+mn-lt"/>
                          <a:ea typeface="+mn-ea"/>
                          <a:cs typeface="+mn-cs"/>
                        </a:rPr>
                        <a:t> to regulatory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and draft acts of a general nature, but </a:t>
                      </a:r>
                      <a:r>
                        <a:rPr lang="en-US" sz="1800" b="1" i="0" u="sng" strike="noStrike" kern="1200" baseline="0" dirty="0">
                          <a:solidFill>
                            <a:schemeClr val="dk1"/>
                          </a:solidFill>
                          <a:latin typeface="+mn-lt"/>
                          <a:ea typeface="+mn-ea"/>
                          <a:cs typeface="+mn-cs"/>
                        </a:rPr>
                        <a:t>not to decisions addressed to a specific natural or legal person</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(23) In order to ensure the </a:t>
                      </a:r>
                      <a:r>
                        <a:rPr lang="en-US" sz="1800" b="1" i="0" u="sng" strike="noStrike" kern="1200" baseline="0" dirty="0">
                          <a:solidFill>
                            <a:schemeClr val="dk1"/>
                          </a:solidFill>
                          <a:latin typeface="+mn-lt"/>
                          <a:ea typeface="+mn-ea"/>
                          <a:cs typeface="+mn-cs"/>
                        </a:rPr>
                        <a:t>transparency</a:t>
                      </a:r>
                      <a:r>
                        <a:rPr lang="en-US" sz="1800" b="0" i="0" u="none" strike="noStrike" kern="1200" baseline="0" dirty="0">
                          <a:solidFill>
                            <a:schemeClr val="dk1"/>
                          </a:solidFill>
                          <a:latin typeface="+mn-lt"/>
                          <a:ea typeface="+mn-ea"/>
                          <a:cs typeface="+mn-cs"/>
                        </a:rPr>
                        <a:t> of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in the Member States laid down in a law, regulation or administrative provision of a general nature for natural and legal persons, such as service providers and users of data processing services, </a:t>
                      </a:r>
                      <a:r>
                        <a:rPr lang="en-US" sz="1800" b="1" i="0" u="sng" strike="noStrike" kern="1200" baseline="0" dirty="0">
                          <a:solidFill>
                            <a:schemeClr val="dk1"/>
                          </a:solidFill>
                          <a:latin typeface="+mn-lt"/>
                          <a:ea typeface="+mn-ea"/>
                          <a:cs typeface="+mn-cs"/>
                        </a:rPr>
                        <a:t>Member States should publish information on such requirements on a national online single information point, and regularly update that information</a:t>
                      </a:r>
                      <a:r>
                        <a:rPr lang="en-US" sz="1800" b="0" i="0" u="none" strike="noStrike" kern="1200" baseline="0" dirty="0">
                          <a:solidFill>
                            <a:schemeClr val="dk1"/>
                          </a:solidFill>
                          <a:latin typeface="+mn-lt"/>
                          <a:ea typeface="+mn-ea"/>
                          <a:cs typeface="+mn-cs"/>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Member States shall make the details of any data </a:t>
                      </a:r>
                      <a:r>
                        <a:rPr lang="en-US" dirty="0" err="1"/>
                        <a:t>localisation</a:t>
                      </a:r>
                      <a:r>
                        <a:rPr lang="en-US" dirty="0"/>
                        <a:t> requirements laid down in a law, regulation or administrative provision of a general nature and applicable in their territory </a:t>
                      </a:r>
                      <a:r>
                        <a:rPr lang="en-US" b="1" u="sng" dirty="0"/>
                        <a:t>publicly available </a:t>
                      </a:r>
                      <a:r>
                        <a:rPr lang="en-US" dirty="0"/>
                        <a:t>via a national online single information point which they shall keep up-to-date, or provide up-to-date details of any such </a:t>
                      </a:r>
                      <a:r>
                        <a:rPr lang="en-US" dirty="0" err="1"/>
                        <a:t>localisation</a:t>
                      </a:r>
                      <a:r>
                        <a:rPr lang="en-US" dirty="0"/>
                        <a:t> requirements to a central information point established under another Union act. </a:t>
                      </a:r>
                      <a:br>
                        <a:rPr lang="en-US" dirty="0"/>
                      </a:br>
                      <a:r>
                        <a:rPr lang="en-US" dirty="0"/>
                        <a:t>5. Member States shall inform the Commission of the address of their single information point referred to in paragraph 4. The Commission shall publish the link(s) to such point(s) on its website, along with a regularly updated consolidated list of all data </a:t>
                      </a:r>
                      <a:r>
                        <a:rPr lang="en-US" dirty="0" err="1"/>
                        <a:t>localisation</a:t>
                      </a:r>
                      <a:r>
                        <a:rPr lang="en-US" dirty="0"/>
                        <a:t> requirements referred to in paragraph 4, including </a:t>
                      </a:r>
                      <a:r>
                        <a:rPr lang="en-US" dirty="0" err="1"/>
                        <a:t>summarised</a:t>
                      </a:r>
                      <a:r>
                        <a:rPr lang="en-US" dirty="0"/>
                        <a:t> information on those requirements.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270597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l="13279" r="13277" b="-1"/>
          <a:stretch/>
        </p:blipFill>
        <p:spPr>
          <a:xfrm>
            <a:off x="4646383" y="10"/>
            <a:ext cx="7545616" cy="6857990"/>
          </a:xfrm>
          <a:prstGeom prst="rect">
            <a:avLst/>
          </a:prstGeom>
        </p:spPr>
      </p:pic>
      <p:sp>
        <p:nvSpPr>
          <p:cNvPr id="26" name="Rectangle 2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8" name="Rectangle 2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466524" y="1340361"/>
            <a:ext cx="3729162" cy="3341700"/>
          </a:xfrm>
        </p:spPr>
        <p:txBody>
          <a:bodyPr>
            <a:normAutofit/>
          </a:bodyPr>
          <a:lstStyle/>
          <a:p>
            <a:r>
              <a:rPr lang="en-US" sz="3600" b="1" dirty="0">
                <a:solidFill>
                  <a:schemeClr val="tx1"/>
                </a:solidFill>
              </a:rPr>
              <a:t>Should We Regulate Non-Personal Data?</a:t>
            </a:r>
            <a:endParaRPr lang="nl-NL" sz="3600" dirty="0">
              <a:solidFill>
                <a:schemeClr val="tx1"/>
              </a:solidFill>
            </a:endParaRPr>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434284" y="4731476"/>
            <a:ext cx="3793642" cy="970905"/>
          </a:xfrm>
        </p:spPr>
        <p:txBody>
          <a:bodyPr>
            <a:normAutofit/>
          </a:bodyPr>
          <a:lstStyle/>
          <a:p>
            <a:pPr>
              <a:lnSpc>
                <a:spcPct val="100000"/>
              </a:lnSpc>
              <a:spcAft>
                <a:spcPts val="600"/>
              </a:spcAft>
            </a:pPr>
            <a:r>
              <a:rPr lang="nl-NL" sz="1300" dirty="0">
                <a:solidFill>
                  <a:schemeClr val="tx1"/>
                </a:solidFill>
              </a:rPr>
              <a:t>Bart van der Sloot, Senior Researcher, Tilburg </a:t>
            </a:r>
            <a:r>
              <a:rPr lang="nl-NL" sz="1300" dirty="0" err="1">
                <a:solidFill>
                  <a:schemeClr val="tx1"/>
                </a:solidFill>
              </a:rPr>
              <a:t>Institute</a:t>
            </a:r>
            <a:r>
              <a:rPr lang="nl-NL" sz="1300" dirty="0">
                <a:solidFill>
                  <a:schemeClr val="tx1"/>
                </a:solidFill>
              </a:rPr>
              <a:t> </a:t>
            </a:r>
            <a:r>
              <a:rPr lang="nl-NL" sz="1300" dirty="0" err="1">
                <a:solidFill>
                  <a:schemeClr val="tx1"/>
                </a:solidFill>
              </a:rPr>
              <a:t>for</a:t>
            </a:r>
            <a:r>
              <a:rPr lang="nl-NL" sz="1300" dirty="0">
                <a:solidFill>
                  <a:schemeClr val="tx1"/>
                </a:solidFill>
              </a:rPr>
              <a:t> </a:t>
            </a:r>
            <a:r>
              <a:rPr lang="nl-NL" sz="1300" dirty="0" err="1">
                <a:solidFill>
                  <a:schemeClr val="tx1"/>
                </a:solidFill>
              </a:rPr>
              <a:t>Law</a:t>
            </a:r>
            <a:r>
              <a:rPr lang="nl-NL" sz="1300" dirty="0">
                <a:solidFill>
                  <a:schemeClr val="tx1"/>
                </a:solidFill>
              </a:rPr>
              <a:t>, Technology </a:t>
            </a:r>
            <a:r>
              <a:rPr lang="nl-NL" sz="1300" dirty="0" err="1">
                <a:solidFill>
                  <a:schemeClr val="tx1"/>
                </a:solidFill>
              </a:rPr>
              <a:t>and</a:t>
            </a:r>
            <a:r>
              <a:rPr lang="nl-NL" sz="1300" dirty="0">
                <a:solidFill>
                  <a:schemeClr val="tx1"/>
                </a:solidFill>
              </a:rPr>
              <a:t> Society, Tilburg University, Netherlands</a:t>
            </a:r>
          </a:p>
          <a:p>
            <a:pPr>
              <a:lnSpc>
                <a:spcPct val="100000"/>
              </a:lnSpc>
              <a:spcAft>
                <a:spcPts val="600"/>
              </a:spcAft>
            </a:pPr>
            <a:r>
              <a:rPr lang="nl-NL" sz="1300" dirty="0">
                <a:solidFill>
                  <a:schemeClr val="tx1"/>
                </a:solidFill>
                <a:hlinkClick r:id="rId3"/>
              </a:rPr>
              <a:t>www.bartvandersloot.com</a:t>
            </a:r>
            <a:r>
              <a:rPr lang="nl-NL" sz="1300" dirty="0">
                <a:solidFill>
                  <a:schemeClr val="tx1"/>
                </a:solidFill>
              </a:rPr>
              <a:t> </a:t>
            </a:r>
          </a:p>
        </p:txBody>
      </p:sp>
      <p:pic>
        <p:nvPicPr>
          <p:cNvPr id="5" name="Afbeelding 4" descr="Afbeelding met tekst&#10;&#10;Automatisch gegenereerde beschrijving">
            <a:extLst>
              <a:ext uri="{FF2B5EF4-FFF2-40B4-BE49-F238E27FC236}">
                <a16:creationId xmlns:a16="http://schemas.microsoft.com/office/drawing/2014/main" id="{31E233C2-3F90-43D1-885A-61EA4207221B}"/>
              </a:ext>
            </a:extLst>
          </p:cNvPr>
          <p:cNvPicPr>
            <a:picLocks noChangeAspect="1"/>
          </p:cNvPicPr>
          <p:nvPr/>
        </p:nvPicPr>
        <p:blipFill>
          <a:blip r:embed="rId4"/>
          <a:stretch>
            <a:fillRect/>
          </a:stretch>
        </p:blipFill>
        <p:spPr>
          <a:xfrm>
            <a:off x="7619173" y="-10"/>
            <a:ext cx="4572827" cy="6858000"/>
          </a:xfrm>
          <a:prstGeom prst="rect">
            <a:avLst/>
          </a:prstGeom>
        </p:spPr>
      </p:pic>
      <p:pic>
        <p:nvPicPr>
          <p:cNvPr id="12" name="Afbeelding 11" descr="Afbeelding met computer&#10;&#10;Automatisch gegenereerde beschrijving">
            <a:extLst>
              <a:ext uri="{FF2B5EF4-FFF2-40B4-BE49-F238E27FC236}">
                <a16:creationId xmlns:a16="http://schemas.microsoft.com/office/drawing/2014/main" id="{9D911481-876A-4975-AED2-43F37D368793}"/>
              </a:ext>
            </a:extLst>
          </p:cNvPr>
          <p:cNvPicPr>
            <a:picLocks noChangeAspect="1"/>
          </p:cNvPicPr>
          <p:nvPr/>
        </p:nvPicPr>
        <p:blipFill>
          <a:blip r:embed="rId5"/>
          <a:stretch>
            <a:fillRect/>
          </a:stretch>
        </p:blipFill>
        <p:spPr>
          <a:xfrm>
            <a:off x="0" y="0"/>
            <a:ext cx="4938728" cy="6968757"/>
          </a:xfrm>
          <a:prstGeom prst="rect">
            <a:avLst/>
          </a:prstGeom>
        </p:spPr>
      </p:pic>
      <p:pic>
        <p:nvPicPr>
          <p:cNvPr id="8" name="Afbeelding 7" descr="Afbeelding met teken&#10;&#10;Automatisch gegenereerde beschrijving">
            <a:extLst>
              <a:ext uri="{FF2B5EF4-FFF2-40B4-BE49-F238E27FC236}">
                <a16:creationId xmlns:a16="http://schemas.microsoft.com/office/drawing/2014/main" id="{E1D0BF54-B6D1-478D-BB78-3C11280AF458}"/>
              </a:ext>
            </a:extLst>
          </p:cNvPr>
          <p:cNvPicPr>
            <a:picLocks noChangeAspect="1"/>
          </p:cNvPicPr>
          <p:nvPr/>
        </p:nvPicPr>
        <p:blipFill>
          <a:blip r:embed="rId6"/>
          <a:stretch>
            <a:fillRect/>
          </a:stretch>
        </p:blipFill>
        <p:spPr>
          <a:xfrm>
            <a:off x="3287323" y="-1"/>
            <a:ext cx="4626470" cy="6968741"/>
          </a:xfrm>
          <a:prstGeom prst="rect">
            <a:avLst/>
          </a:prstGeom>
        </p:spPr>
      </p:pic>
    </p:spTree>
    <p:extLst>
      <p:ext uri="{BB962C8B-B14F-4D97-AF65-F5344CB8AC3E}">
        <p14:creationId xmlns:p14="http://schemas.microsoft.com/office/powerpoint/2010/main" val="25560067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0988772"/>
              </p:ext>
            </p:extLst>
          </p:nvPr>
        </p:nvGraphicFramePr>
        <p:xfrm>
          <a:off x="872455" y="1413482"/>
          <a:ext cx="10939244" cy="4832219"/>
        </p:xfrm>
        <a:graphic>
          <a:graphicData uri="http://schemas.openxmlformats.org/drawingml/2006/table">
            <a:tbl>
              <a:tblPr firstRow="1" bandRow="1">
                <a:tableStyleId>{5C22544A-7EE6-4342-B048-85BDC9FD1C3A}</a:tableStyleId>
              </a:tblPr>
              <a:tblGrid>
                <a:gridCol w="5159815">
                  <a:extLst>
                    <a:ext uri="{9D8B030D-6E8A-4147-A177-3AD203B41FA5}">
                      <a16:colId xmlns:a16="http://schemas.microsoft.com/office/drawing/2014/main" val="2403849666"/>
                    </a:ext>
                  </a:extLst>
                </a:gridCol>
                <a:gridCol w="5779429">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4 Free movement of data within the Union </a:t>
                      </a:r>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Alternatively, Member States should provide up-to-date information on such requirements to a central information point established under another Union act. In order to appropriately inform natural and legal persons of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across the Union, Member States should notify to the Commission the addresses of such single information points. The Commission should publish this information on its own website, along with a regularly updated consolidated list of all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in force in Member States, including </a:t>
                      </a:r>
                      <a:r>
                        <a:rPr lang="en-US" sz="1800" b="0" i="0" u="none" strike="noStrike" kern="1200" baseline="0" dirty="0" err="1">
                          <a:solidFill>
                            <a:schemeClr val="dk1"/>
                          </a:solidFill>
                          <a:latin typeface="+mn-lt"/>
                          <a:ea typeface="+mn-ea"/>
                          <a:cs typeface="+mn-cs"/>
                        </a:rPr>
                        <a:t>summarised</a:t>
                      </a:r>
                      <a:r>
                        <a:rPr lang="en-US" sz="1800" b="0" i="0" u="none" strike="noStrike" kern="1200" baseline="0" dirty="0">
                          <a:solidFill>
                            <a:schemeClr val="dk1"/>
                          </a:solidFill>
                          <a:latin typeface="+mn-lt"/>
                          <a:ea typeface="+mn-ea"/>
                          <a:cs typeface="+mn-cs"/>
                        </a:rPr>
                        <a:t> information on those requirements.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404580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157446"/>
              </p:ext>
            </p:extLst>
          </p:nvPr>
        </p:nvGraphicFramePr>
        <p:xfrm>
          <a:off x="318782" y="1413482"/>
          <a:ext cx="11484526" cy="5212080"/>
        </p:xfrm>
        <a:graphic>
          <a:graphicData uri="http://schemas.openxmlformats.org/drawingml/2006/table">
            <a:tbl>
              <a:tblPr firstRow="1" bandRow="1">
                <a:tableStyleId>{5C22544A-7EE6-4342-B048-85BDC9FD1C3A}</a:tableStyleId>
              </a:tblPr>
              <a:tblGrid>
                <a:gridCol w="6140741">
                  <a:extLst>
                    <a:ext uri="{9D8B030D-6E8A-4147-A177-3AD203B41FA5}">
                      <a16:colId xmlns:a16="http://schemas.microsoft.com/office/drawing/2014/main" val="2403849666"/>
                    </a:ext>
                  </a:extLst>
                </a:gridCol>
                <a:gridCol w="5343785">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sz="1800" b="0" i="0" u="none" strike="noStrike" kern="1200" baseline="0" dirty="0">
                          <a:solidFill>
                            <a:schemeClr val="dk1"/>
                          </a:solidFill>
                          <a:latin typeface="+mn-lt"/>
                          <a:ea typeface="+mn-ea"/>
                          <a:cs typeface="+mn-cs"/>
                        </a:rPr>
                        <a:t>(24) Data </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requirements frequently stem from a </a:t>
                      </a:r>
                      <a:r>
                        <a:rPr lang="en-US" sz="1800" b="1" i="0" u="sng" strike="noStrike" kern="1200" baseline="0" dirty="0">
                          <a:solidFill>
                            <a:schemeClr val="dk1"/>
                          </a:solidFill>
                          <a:latin typeface="+mn-lt"/>
                          <a:ea typeface="+mn-ea"/>
                          <a:cs typeface="+mn-cs"/>
                        </a:rPr>
                        <a:t>lack of trust </a:t>
                      </a:r>
                      <a:r>
                        <a:rPr lang="en-US" sz="1800" b="0" i="0" u="none" strike="noStrike" kern="1200" baseline="0" dirty="0">
                          <a:solidFill>
                            <a:schemeClr val="dk1"/>
                          </a:solidFill>
                          <a:latin typeface="+mn-lt"/>
                          <a:ea typeface="+mn-ea"/>
                          <a:cs typeface="+mn-cs"/>
                        </a:rPr>
                        <a:t>in cross-border data processing, deriving from the presumed unavailability of data for the purposes of the competent authorities of the Member States, such as for inspection and audit for regulatory or supervisory control. Such lack of trust cannot be overcome solely by the nullity of contractual terms prohibiting lawful access to data by competent authorities for the performance of their official duties. Therefore, this Regulation should clearly stipulate that it does not affect the powers of competent authorities to request or obtain access to data in accordance with Union or national law, and that competent authorities cannot be refused access to data on the basis that the data are processed in another Member State. </a:t>
                      </a:r>
                      <a:r>
                        <a:rPr lang="en-US" sz="1800" b="1" i="0" u="sng" strike="noStrike" kern="1200" baseline="0" dirty="0">
                          <a:solidFill>
                            <a:schemeClr val="dk1"/>
                          </a:solidFill>
                          <a:latin typeface="+mn-lt"/>
                          <a:ea typeface="+mn-ea"/>
                          <a:cs typeface="+mn-cs"/>
                        </a:rPr>
                        <a:t>Competent authorities could impose functional requirements to support access to data, such as requiring that system descriptions are to be kept in the Member State concerned. </a:t>
                      </a:r>
                      <a:endParaRPr lang="en-US" b="1" u="sng" dirty="0"/>
                    </a:p>
                  </a:txBody>
                  <a:tcPr/>
                </a:tc>
                <a:tc>
                  <a:txBody>
                    <a:bodyPr/>
                    <a:lstStyle/>
                    <a:p>
                      <a:r>
                        <a:rPr lang="en-US" dirty="0"/>
                        <a:t>Article 5 Data availability for competent authorities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This Regulation shall not affect the powers of competent authorities to request, or obtain, access to data for the performance of their official duties in accordance with Union or national law. </a:t>
                      </a:r>
                      <a:r>
                        <a:rPr lang="en-US" b="1" u="sng" dirty="0"/>
                        <a:t>Access to data by competent authorities may not be refused on the basis that the data are processed in another Member State. </a:t>
                      </a:r>
                      <a:br>
                        <a:rPr lang="en-US" dirty="0"/>
                      </a:br>
                      <a:r>
                        <a:rPr lang="en-US" dirty="0"/>
                        <a:t>2. Where, after requesting access to a user's data, a competent authority does not obtain access and if no specific cooperation mechanism exists under Union law or international agreements to exchange data between competent authorities of different Member States, </a:t>
                      </a:r>
                      <a:r>
                        <a:rPr lang="en-US" b="1" u="sng" dirty="0"/>
                        <a:t>that competent authority may request assistance from a competent authority in another Member State in accordance with the procedure set out in Article 7</a:t>
                      </a:r>
                      <a:r>
                        <a:rPr lang="en-US" dirty="0"/>
                        <a:t>.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77069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9466371"/>
              </p:ext>
            </p:extLst>
          </p:nvPr>
        </p:nvGraphicFramePr>
        <p:xfrm>
          <a:off x="1066798" y="1413482"/>
          <a:ext cx="10579332" cy="4937760"/>
        </p:xfrm>
        <a:graphic>
          <a:graphicData uri="http://schemas.openxmlformats.org/drawingml/2006/table">
            <a:tbl>
              <a:tblPr firstRow="1" bandRow="1">
                <a:tableStyleId>{5C22544A-7EE6-4342-B048-85BDC9FD1C3A}</a:tableStyleId>
              </a:tblPr>
              <a:tblGrid>
                <a:gridCol w="5289666">
                  <a:extLst>
                    <a:ext uri="{9D8B030D-6E8A-4147-A177-3AD203B41FA5}">
                      <a16:colId xmlns:a16="http://schemas.microsoft.com/office/drawing/2014/main" val="2403849666"/>
                    </a:ext>
                  </a:extLst>
                </a:gridCol>
                <a:gridCol w="5289666">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5 Data availability for competent authorities </a:t>
                      </a:r>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(25) Natural or legal persons who are subject to obligations to provide data to competent authorities can comply with such obligations by providing and guaranteeing effective and timely electronic access to the data to competent authorities, regardless of the Member State in the territory of which the data are processed. Such access can be ensured through concrete terms and conditions in contracts between the natural or legal person subject to the obligation to provide access and the service provider. </a:t>
                      </a:r>
                    </a:p>
                    <a:p>
                      <a:r>
                        <a:rPr lang="en-US" sz="1800" b="0" i="0" u="none" strike="noStrike" kern="1200" baseline="0" dirty="0">
                          <a:solidFill>
                            <a:schemeClr val="dk1"/>
                          </a:solidFill>
                          <a:latin typeface="+mn-lt"/>
                          <a:ea typeface="+mn-ea"/>
                          <a:cs typeface="+mn-cs"/>
                        </a:rPr>
                        <a:t>(26) Where a natural or legal person is subject to an obligation to provide data and fails to comply with that obligation, the competent authority should be able to seek assistance from competent authorities in other Member States.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Where a request for assistance entails obtaining </a:t>
                      </a:r>
                      <a:r>
                        <a:rPr lang="en-US" b="1" u="sng" dirty="0"/>
                        <a:t>access to any premises of a natural or legal person, including to any data processing equipment and means</a:t>
                      </a:r>
                      <a:r>
                        <a:rPr lang="en-US" dirty="0"/>
                        <a:t>, by the requested authority, such access must be in accordance with Union law or national procedural law. </a:t>
                      </a:r>
                      <a:br>
                        <a:rPr lang="en-US" dirty="0"/>
                      </a:br>
                      <a:r>
                        <a:rPr lang="en-US" dirty="0"/>
                        <a:t>4. </a:t>
                      </a:r>
                      <a:r>
                        <a:rPr lang="en-US" b="1" u="sng" dirty="0"/>
                        <a:t>Member States may impose </a:t>
                      </a:r>
                      <a:r>
                        <a:rPr lang="en-US" dirty="0"/>
                        <a:t>effective, proportionate and dissuasive </a:t>
                      </a:r>
                      <a:r>
                        <a:rPr lang="en-US" b="1" u="sng" dirty="0"/>
                        <a:t>penalties for failure to comply </a:t>
                      </a:r>
                      <a:r>
                        <a:rPr lang="en-US" dirty="0"/>
                        <a:t>with an obligation to provide data, in accordance with Union and national law.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2335506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1802699"/>
              </p:ext>
            </p:extLst>
          </p:nvPr>
        </p:nvGraphicFramePr>
        <p:xfrm>
          <a:off x="411061" y="1413482"/>
          <a:ext cx="11235070" cy="4937760"/>
        </p:xfrm>
        <a:graphic>
          <a:graphicData uri="http://schemas.openxmlformats.org/drawingml/2006/table">
            <a:tbl>
              <a:tblPr firstRow="1" bandRow="1">
                <a:tableStyleId>{5C22544A-7EE6-4342-B048-85BDC9FD1C3A}</a:tableStyleId>
              </a:tblPr>
              <a:tblGrid>
                <a:gridCol w="5914238">
                  <a:extLst>
                    <a:ext uri="{9D8B030D-6E8A-4147-A177-3AD203B41FA5}">
                      <a16:colId xmlns:a16="http://schemas.microsoft.com/office/drawing/2014/main" val="2403849666"/>
                    </a:ext>
                  </a:extLst>
                </a:gridCol>
                <a:gridCol w="5320832">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5 Data availability for competent authorities </a:t>
                      </a:r>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In such cases, competent authorities should use specific cooperation instruments in Union law or under international agreements, depending on the subject matter in a given case, such as, in the area of police cooperation, criminal or civil justice or in administrative matters respectively, Council Framework Decision 2006/960/JHA (1), Directive 2014/41/EU of the European Parliament and of the Council (2), the Convention on Cybercrime of the Council of Europe (3), Council Regulation (EC) No 1206/2001 (4), Council Directive 2006/112/EC (5) and Council Regulation (EU) No 904/2010 (6). In the absence of such specific cooperation mechanisms, competent authorities should cooperate with each other with a view to providing access to the data sought, through designated single points of contact.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 the case of abuse of rights </a:t>
                      </a:r>
                      <a:r>
                        <a:rPr lang="en-US" dirty="0"/>
                        <a:t>by a user, a Member State may, where justified by the </a:t>
                      </a:r>
                      <a:r>
                        <a:rPr lang="en-US" b="1" u="sng" dirty="0"/>
                        <a:t>urgency </a:t>
                      </a:r>
                      <a:r>
                        <a:rPr lang="en-US" dirty="0"/>
                        <a:t>of accessing the data and taking into account the interests of the parties concerned, impose strictly proportionate </a:t>
                      </a:r>
                      <a:r>
                        <a:rPr lang="en-US" b="1" u="sng" dirty="0"/>
                        <a:t>interim measures on that user</a:t>
                      </a:r>
                      <a:r>
                        <a:rPr lang="en-US" dirty="0"/>
                        <a:t>. </a:t>
                      </a:r>
                      <a:r>
                        <a:rPr lang="en-US" b="1" u="sng" dirty="0"/>
                        <a:t>If an interim measure imposes re-</a:t>
                      </a:r>
                      <a:r>
                        <a:rPr lang="en-US" b="1" u="sng" dirty="0" err="1"/>
                        <a:t>localisation</a:t>
                      </a:r>
                      <a:r>
                        <a:rPr lang="en-US" b="1" u="sng" dirty="0"/>
                        <a:t> of data for a duration that is longer than 180 days following re-</a:t>
                      </a:r>
                      <a:r>
                        <a:rPr lang="en-US" b="1" u="sng" dirty="0" err="1"/>
                        <a:t>localisation</a:t>
                      </a:r>
                      <a:r>
                        <a:rPr lang="en-US" b="1" u="sng" dirty="0"/>
                        <a:t>, it shall be communicated within that 180-day period to the Commission. </a:t>
                      </a:r>
                      <a:r>
                        <a:rPr lang="en-US" dirty="0"/>
                        <a:t>The Commission shall, in the shortest possible time, examine the measure and its compatibility with Union law, and, where appropriate, take the necessary measures. The Commission shall exchange information with the single points of contact of Member States referred to in Article 7 on experience gained in this regard.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01902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951815"/>
              </p:ext>
            </p:extLst>
          </p:nvPr>
        </p:nvGraphicFramePr>
        <p:xfrm>
          <a:off x="494950" y="457200"/>
          <a:ext cx="11355898" cy="5943600"/>
        </p:xfrm>
        <a:graphic>
          <a:graphicData uri="http://schemas.openxmlformats.org/drawingml/2006/table">
            <a:tbl>
              <a:tblPr firstRow="1" bandRow="1">
                <a:tableStyleId>{5C22544A-7EE6-4342-B048-85BDC9FD1C3A}</a:tableStyleId>
              </a:tblPr>
              <a:tblGrid>
                <a:gridCol w="4957894">
                  <a:extLst>
                    <a:ext uri="{9D8B030D-6E8A-4147-A177-3AD203B41FA5}">
                      <a16:colId xmlns:a16="http://schemas.microsoft.com/office/drawing/2014/main" val="2403849666"/>
                    </a:ext>
                  </a:extLst>
                </a:gridCol>
                <a:gridCol w="6398004">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Recitals</a:t>
                      </a:r>
                    </a:p>
                  </a:txBody>
                  <a:tcPr/>
                </a:tc>
                <a:extLst>
                  <a:ext uri="{0D108BD9-81ED-4DB2-BD59-A6C34878D82A}">
                    <a16:rowId xmlns:a16="http://schemas.microsoft.com/office/drawing/2014/main" val="2247499447"/>
                  </a:ext>
                </a:extLst>
              </a:tr>
              <a:tr h="4100699">
                <a:tc>
                  <a:txBody>
                    <a:bodyPr/>
                    <a:lstStyle/>
                    <a:p>
                      <a:r>
                        <a:rPr lang="en-US" sz="1800" dirty="0">
                          <a:solidFill>
                            <a:schemeClr val="dk1"/>
                          </a:solidFill>
                        </a:rPr>
                        <a:t>(27) Where a request for assistance entails obtaining </a:t>
                      </a:r>
                      <a:r>
                        <a:rPr lang="en-US" sz="1800" b="1" u="sng" dirty="0">
                          <a:solidFill>
                            <a:schemeClr val="dk1"/>
                          </a:solidFill>
                        </a:rPr>
                        <a:t>access to any premises</a:t>
                      </a:r>
                      <a:r>
                        <a:rPr lang="en-US" sz="1800" dirty="0">
                          <a:solidFill>
                            <a:schemeClr val="dk1"/>
                          </a:solidFill>
                        </a:rPr>
                        <a:t> of a natural or legal person including to any data processing equipment and means, by the requested authority, such access </a:t>
                      </a:r>
                      <a:r>
                        <a:rPr lang="en-US" sz="1800" b="1" u="sng" dirty="0">
                          <a:solidFill>
                            <a:schemeClr val="dk1"/>
                          </a:solidFill>
                        </a:rPr>
                        <a:t>must be in accordance with Union law or national procedural law, including any requirement to obtain prior judicial </a:t>
                      </a:r>
                      <a:r>
                        <a:rPr lang="en-US" sz="1800" b="1" u="sng" dirty="0" err="1">
                          <a:solidFill>
                            <a:schemeClr val="dk1"/>
                          </a:solidFill>
                        </a:rPr>
                        <a:t>authorisation</a:t>
                      </a:r>
                      <a:r>
                        <a:rPr lang="en-US" sz="1800" b="1" u="sng" dirty="0">
                          <a:solidFill>
                            <a:schemeClr val="dk1"/>
                          </a:solidFill>
                        </a:rPr>
                        <a:t>. </a:t>
                      </a:r>
                    </a:p>
                    <a:p>
                      <a:r>
                        <a:rPr lang="en-US" sz="1800" b="0" i="0" u="none" strike="noStrike" kern="1200" baseline="0" dirty="0">
                          <a:solidFill>
                            <a:schemeClr val="dk1"/>
                          </a:solidFill>
                          <a:latin typeface="+mn-lt"/>
                          <a:ea typeface="+mn-ea"/>
                          <a:cs typeface="+mn-cs"/>
                        </a:rPr>
                        <a:t>(28) This Regulation should not allow users to attempt to evade the application of national law. It should therefore provide for the imposition, by Member States, of effective, proportionate and dissuasive penalties on users which prevent competent authorities from receiving access to their data necessary for the performance of the competent authorities' official duties under Union and national law. In urgent cases, where a user abuses its right, Member States should be able to impose strictly proportionate interim measures. </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Any interim measures requiring the re-</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of data for longer than 180 days following the re-</a:t>
                      </a:r>
                      <a:r>
                        <a:rPr lang="en-US" sz="1800" b="0" i="0" u="none" strike="noStrike" kern="1200" baseline="0" dirty="0" err="1">
                          <a:solidFill>
                            <a:schemeClr val="dk1"/>
                          </a:solidFill>
                          <a:latin typeface="+mn-lt"/>
                          <a:ea typeface="+mn-ea"/>
                          <a:cs typeface="+mn-cs"/>
                        </a:rPr>
                        <a:t>localisation</a:t>
                      </a:r>
                      <a:r>
                        <a:rPr lang="en-US" sz="1800" b="0" i="0" u="none" strike="noStrike" kern="1200" baseline="0" dirty="0">
                          <a:solidFill>
                            <a:schemeClr val="dk1"/>
                          </a:solidFill>
                          <a:latin typeface="+mn-lt"/>
                          <a:ea typeface="+mn-ea"/>
                          <a:cs typeface="+mn-cs"/>
                        </a:rPr>
                        <a:t> would deviate from the free movement of data principle for a significant period and should, therefore, be communicated to the Commission for the examination of their compatibility with Union law.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96845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27415"/>
              </p:ext>
            </p:extLst>
          </p:nvPr>
        </p:nvGraphicFramePr>
        <p:xfrm>
          <a:off x="662730" y="1413482"/>
          <a:ext cx="10983400" cy="5120640"/>
        </p:xfrm>
        <a:graphic>
          <a:graphicData uri="http://schemas.openxmlformats.org/drawingml/2006/table">
            <a:tbl>
              <a:tblPr firstRow="1" bandRow="1">
                <a:tableStyleId>{5C22544A-7EE6-4342-B048-85BDC9FD1C3A}</a:tableStyleId>
              </a:tblPr>
              <a:tblGrid>
                <a:gridCol w="5863905">
                  <a:extLst>
                    <a:ext uri="{9D8B030D-6E8A-4147-A177-3AD203B41FA5}">
                      <a16:colId xmlns:a16="http://schemas.microsoft.com/office/drawing/2014/main" val="2403849666"/>
                    </a:ext>
                  </a:extLst>
                </a:gridCol>
                <a:gridCol w="5119495">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(29) The ability to port data without hindrance is a key factor in facilitating </a:t>
                      </a:r>
                      <a:r>
                        <a:rPr lang="en-US" sz="1800" b="1" i="0" u="sng" strike="noStrike" kern="1200" baseline="0" dirty="0">
                          <a:solidFill>
                            <a:schemeClr val="dk1"/>
                          </a:solidFill>
                          <a:latin typeface="+mn-lt"/>
                          <a:ea typeface="+mn-ea"/>
                          <a:cs typeface="+mn-cs"/>
                        </a:rPr>
                        <a:t>user choice and effective competition </a:t>
                      </a:r>
                      <a:r>
                        <a:rPr lang="en-US" sz="1800" b="0" i="0" u="none" strike="noStrike" kern="1200" baseline="0" dirty="0">
                          <a:solidFill>
                            <a:schemeClr val="dk1"/>
                          </a:solidFill>
                          <a:latin typeface="+mn-lt"/>
                          <a:ea typeface="+mn-ea"/>
                          <a:cs typeface="+mn-cs"/>
                        </a:rPr>
                        <a:t>on markets for data processing services. The real or perceived difficulties in porting data cross-border also undermine the confidence of professional users when taking up cross-border offers, and thereby their confidence in the internal market.</a:t>
                      </a:r>
                      <a:r>
                        <a:rPr lang="en-US" sz="1800" b="0" i="0" u="sng" strike="noStrike" kern="1200" baseline="0" dirty="0">
                          <a:solidFill>
                            <a:schemeClr val="dk1"/>
                          </a:solidFill>
                          <a:latin typeface="+mn-lt"/>
                          <a:ea typeface="+mn-ea"/>
                          <a:cs typeface="+mn-cs"/>
                        </a:rPr>
                        <a:t> </a:t>
                      </a:r>
                      <a:r>
                        <a:rPr lang="en-US" sz="1800" b="1" i="0" u="sng" strike="noStrike" kern="1200" baseline="0" dirty="0">
                          <a:solidFill>
                            <a:schemeClr val="dk1"/>
                          </a:solidFill>
                          <a:latin typeface="+mn-lt"/>
                          <a:ea typeface="+mn-ea"/>
                          <a:cs typeface="+mn-cs"/>
                        </a:rPr>
                        <a:t>Whereas individual consumers benefit from existing Union law, the ability to switch between service providers is not facilitated for those users who act in the course of their business or professional activities. </a:t>
                      </a:r>
                      <a:r>
                        <a:rPr lang="en-US" sz="1800" b="0" i="0" u="none" strike="noStrike" kern="1200" baseline="0" dirty="0">
                          <a:solidFill>
                            <a:schemeClr val="dk1"/>
                          </a:solidFill>
                          <a:latin typeface="+mn-lt"/>
                          <a:ea typeface="+mn-ea"/>
                          <a:cs typeface="+mn-cs"/>
                        </a:rPr>
                        <a:t>Consistent technical requirements across the Union, whether concerning technical </a:t>
                      </a:r>
                      <a:r>
                        <a:rPr lang="en-US" sz="1800" b="0" i="0" u="none" strike="noStrike" kern="1200" baseline="0" dirty="0" err="1">
                          <a:solidFill>
                            <a:schemeClr val="dk1"/>
                          </a:solidFill>
                          <a:latin typeface="+mn-lt"/>
                          <a:ea typeface="+mn-ea"/>
                          <a:cs typeface="+mn-cs"/>
                        </a:rPr>
                        <a:t>harmonisation</a:t>
                      </a:r>
                      <a:r>
                        <a:rPr lang="en-US" sz="1800" b="0" i="0" u="none" strike="noStrike" kern="1200" baseline="0" dirty="0">
                          <a:solidFill>
                            <a:schemeClr val="dk1"/>
                          </a:solidFill>
                          <a:latin typeface="+mn-lt"/>
                          <a:ea typeface="+mn-ea"/>
                          <a:cs typeface="+mn-cs"/>
                        </a:rPr>
                        <a:t>, mutual recognition or voluntary </a:t>
                      </a:r>
                      <a:r>
                        <a:rPr lang="en-US" sz="1800" b="0" i="0" u="none" strike="noStrike" kern="1200" baseline="0" dirty="0" err="1">
                          <a:solidFill>
                            <a:schemeClr val="dk1"/>
                          </a:solidFill>
                          <a:latin typeface="+mn-lt"/>
                          <a:ea typeface="+mn-ea"/>
                          <a:cs typeface="+mn-cs"/>
                        </a:rPr>
                        <a:t>harmonisation</a:t>
                      </a:r>
                      <a:r>
                        <a:rPr lang="en-US" sz="1800" b="0" i="0" u="none" strike="noStrike" kern="1200" baseline="0" dirty="0">
                          <a:solidFill>
                            <a:schemeClr val="dk1"/>
                          </a:solidFill>
                          <a:latin typeface="+mn-lt"/>
                          <a:ea typeface="+mn-ea"/>
                          <a:cs typeface="+mn-cs"/>
                        </a:rPr>
                        <a:t>, also contribute to developing a competitive internal market for data processing services. </a:t>
                      </a:r>
                      <a:endParaRPr lang="en-US" dirty="0"/>
                    </a:p>
                    <a:p>
                      <a:r>
                        <a:rPr lang="en-US" sz="1800" b="0" i="0" u="none" strike="noStrike" kern="1200" baseline="0" dirty="0">
                          <a:solidFill>
                            <a:schemeClr val="dk1"/>
                          </a:solidFill>
                          <a:latin typeface="+mn-lt"/>
                          <a:ea typeface="+mn-ea"/>
                          <a:cs typeface="+mn-cs"/>
                        </a:rPr>
                        <a:t>(30) In order to take full advantage of the competitive environment, professional users should be able to make</a:t>
                      </a:r>
                      <a:endParaRPr lang="en-US" dirty="0"/>
                    </a:p>
                  </a:txBody>
                  <a:tcPr/>
                </a:tc>
                <a:tc>
                  <a:txBody>
                    <a:bodyPr/>
                    <a:lstStyle/>
                    <a:p>
                      <a:r>
                        <a:rPr lang="en-US" dirty="0"/>
                        <a:t>Article 6 Porting of data </a:t>
                      </a:r>
                    </a:p>
                  </a:txBody>
                  <a:tcPr/>
                </a:tc>
                <a:extLst>
                  <a:ext uri="{0D108BD9-81ED-4DB2-BD59-A6C34878D82A}">
                    <a16:rowId xmlns:a16="http://schemas.microsoft.com/office/drawing/2014/main" val="1961111160"/>
                  </a:ext>
                </a:extLst>
              </a:tr>
              <a:tr h="410069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Commission shall </a:t>
                      </a:r>
                      <a:r>
                        <a:rPr lang="en-US" b="1" u="sng" dirty="0"/>
                        <a:t>encourage and facilitate the development of self-regulatory codes </a:t>
                      </a:r>
                      <a:r>
                        <a:rPr lang="en-US" dirty="0"/>
                        <a:t>of conduct at Union level (‘codes of conduct’), in order to contribute to a competitive data economy, based on the </a:t>
                      </a:r>
                      <a:r>
                        <a:rPr lang="en-US" b="1" u="sng" dirty="0"/>
                        <a:t>principles of transparency and interoperability </a:t>
                      </a:r>
                      <a:r>
                        <a:rPr lang="en-US" dirty="0"/>
                        <a:t>and taking due account of open standards, covering, inter alia, the following aspects: </a:t>
                      </a:r>
                      <a:br>
                        <a:rPr lang="en-US" dirty="0"/>
                      </a:br>
                      <a:r>
                        <a:rPr lang="en-US" dirty="0"/>
                        <a:t>(a) </a:t>
                      </a:r>
                      <a:r>
                        <a:rPr lang="en-US" b="1" u="sng" dirty="0"/>
                        <a:t>best practices for facilitating the switching of service providers and the porting of data in a structured, commonly used and machine-readable </a:t>
                      </a:r>
                      <a:r>
                        <a:rPr lang="en-US" dirty="0"/>
                        <a:t>format including open standard formats where required or requested by the service provider receiving the data;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66946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115751"/>
              </p:ext>
            </p:extLst>
          </p:nvPr>
        </p:nvGraphicFramePr>
        <p:xfrm>
          <a:off x="385893" y="1413482"/>
          <a:ext cx="11459361" cy="5212080"/>
        </p:xfrm>
        <a:graphic>
          <a:graphicData uri="http://schemas.openxmlformats.org/drawingml/2006/table">
            <a:tbl>
              <a:tblPr firstRow="1" bandRow="1">
                <a:tableStyleId>{5C22544A-7EE6-4342-B048-85BDC9FD1C3A}</a:tableStyleId>
              </a:tblPr>
              <a:tblGrid>
                <a:gridCol w="5670958">
                  <a:extLst>
                    <a:ext uri="{9D8B030D-6E8A-4147-A177-3AD203B41FA5}">
                      <a16:colId xmlns:a16="http://schemas.microsoft.com/office/drawing/2014/main" val="2403849666"/>
                    </a:ext>
                  </a:extLst>
                </a:gridCol>
                <a:gridCol w="5788403">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sz="1800" b="0" i="0" u="none" strike="noStrike" kern="1200" baseline="0" dirty="0">
                          <a:solidFill>
                            <a:schemeClr val="dk1"/>
                          </a:solidFill>
                          <a:latin typeface="+mn-lt"/>
                          <a:ea typeface="+mn-ea"/>
                          <a:cs typeface="+mn-cs"/>
                        </a:rPr>
                        <a:t>informed choices and to easily compare the individual components of various data processing services offered in the internal market, including in respect of the contractual terms and conditions of porting data upon the termination of a contract. In order to align with the innovation potential of the market and to take into account the experience and expertise of the service providers and professional users of data processing services, the detailed information and operational requirements for data porting should be defined by market players through self-regulation, encouraged, facilitated and monitored by the Commission, in the form of Union codes of conduct which might include model contractual terms and conditions. </a:t>
                      </a:r>
                      <a:br>
                        <a:rPr lang="en-US" sz="1800" b="0" i="0" u="none" strike="noStrike" kern="1200" baseline="0" dirty="0">
                          <a:solidFill>
                            <a:schemeClr val="dk1"/>
                          </a:solidFill>
                          <a:latin typeface="+mn-lt"/>
                          <a:ea typeface="+mn-ea"/>
                          <a:cs typeface="+mn-cs"/>
                        </a:rPr>
                      </a:br>
                      <a:r>
                        <a:rPr lang="en-US" sz="1800" b="0" i="0" u="none" strike="noStrike" kern="1200" baseline="0" dirty="0">
                          <a:solidFill>
                            <a:schemeClr val="dk1"/>
                          </a:solidFill>
                          <a:latin typeface="+mn-lt"/>
                          <a:ea typeface="+mn-ea"/>
                          <a:cs typeface="+mn-cs"/>
                        </a:rPr>
                        <a:t>(31) In order to be effective and to make switching between service providers and data porting easier, such </a:t>
                      </a:r>
                      <a:r>
                        <a:rPr lang="en-US" sz="1800" b="1" i="0" u="sng" strike="noStrike" kern="1200" baseline="0" dirty="0">
                          <a:solidFill>
                            <a:schemeClr val="dk1"/>
                          </a:solidFill>
                          <a:latin typeface="+mn-lt"/>
                          <a:ea typeface="+mn-ea"/>
                          <a:cs typeface="+mn-cs"/>
                        </a:rPr>
                        <a:t>codes of conduct should </a:t>
                      </a:r>
                      <a:r>
                        <a:rPr lang="en-US" sz="1800" b="0" i="0" u="none" strike="noStrike" kern="1200" baseline="0" dirty="0">
                          <a:solidFill>
                            <a:schemeClr val="dk1"/>
                          </a:solidFill>
                          <a:latin typeface="+mn-lt"/>
                          <a:ea typeface="+mn-ea"/>
                          <a:cs typeface="+mn-cs"/>
                        </a:rPr>
                        <a:t>be comprehensive and should</a:t>
                      </a:r>
                      <a:endParaRPr lang="en-US" dirty="0"/>
                    </a:p>
                  </a:txBody>
                  <a:tcPr/>
                </a:tc>
                <a:tc>
                  <a:txBody>
                    <a:bodyPr/>
                    <a:lstStyle/>
                    <a:p>
                      <a:r>
                        <a:rPr lang="en-US" dirty="0"/>
                        <a:t>Article 6 Porting of data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b="1" u="sng" dirty="0"/>
                        <a:t>minimum information requirements </a:t>
                      </a:r>
                      <a:r>
                        <a:rPr lang="en-US" dirty="0"/>
                        <a:t>to ensure that professional users are provided, before a contract for data processing is concluded, with sufficiently detailed, clear and transparent </a:t>
                      </a:r>
                      <a:r>
                        <a:rPr lang="en-US" b="1" u="sng" dirty="0"/>
                        <a:t>information regarding the processes, technical requirements, timeframes and charges that apply in case a professional user wants to switch to another service provider</a:t>
                      </a:r>
                      <a:r>
                        <a:rPr lang="en-US" dirty="0"/>
                        <a:t> or port data back to its own IT systems; </a:t>
                      </a:r>
                      <a:br>
                        <a:rPr lang="en-US" dirty="0"/>
                      </a:br>
                      <a:r>
                        <a:rPr lang="en-US" dirty="0"/>
                        <a:t>(c) approaches to </a:t>
                      </a:r>
                      <a:r>
                        <a:rPr lang="en-US" b="1" u="sng" dirty="0"/>
                        <a:t>certification schemes </a:t>
                      </a:r>
                      <a:r>
                        <a:rPr lang="en-US" dirty="0"/>
                        <a:t>that facilitate the comparison of data processing products and services for professional users, taking into account established national or international norms, to facilitate the comparability of those products and services. Such approaches may include, inter alia, </a:t>
                      </a:r>
                      <a:r>
                        <a:rPr lang="en-US" b="1" u="sng" dirty="0"/>
                        <a:t>quality management, information security management, business continuity management and environmental management</a:t>
                      </a:r>
                      <a:r>
                        <a:rPr lang="en-US" dirty="0"/>
                        <a:t>;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2279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239713"/>
              </p:ext>
            </p:extLst>
          </p:nvPr>
        </p:nvGraphicFramePr>
        <p:xfrm>
          <a:off x="427839" y="1413482"/>
          <a:ext cx="11400638" cy="5120640"/>
        </p:xfrm>
        <a:graphic>
          <a:graphicData uri="http://schemas.openxmlformats.org/drawingml/2006/table">
            <a:tbl>
              <a:tblPr firstRow="1" bandRow="1">
                <a:tableStyleId>{5C22544A-7EE6-4342-B048-85BDC9FD1C3A}</a:tableStyleId>
              </a:tblPr>
              <a:tblGrid>
                <a:gridCol w="6677636">
                  <a:extLst>
                    <a:ext uri="{9D8B030D-6E8A-4147-A177-3AD203B41FA5}">
                      <a16:colId xmlns:a16="http://schemas.microsoft.com/office/drawing/2014/main" val="2403849666"/>
                    </a:ext>
                  </a:extLst>
                </a:gridCol>
                <a:gridCol w="4723002">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sz="1800" b="1" i="0" u="sng" strike="noStrike" kern="1200" baseline="0" dirty="0">
                          <a:solidFill>
                            <a:schemeClr val="dk1"/>
                          </a:solidFill>
                          <a:latin typeface="+mn-lt"/>
                          <a:ea typeface="+mn-ea"/>
                          <a:cs typeface="+mn-cs"/>
                        </a:rPr>
                        <a:t>cover at least </a:t>
                      </a:r>
                      <a:r>
                        <a:rPr lang="en-US" sz="1800" b="0" i="0" u="none" strike="noStrike" kern="1200" baseline="0" dirty="0">
                          <a:solidFill>
                            <a:schemeClr val="dk1"/>
                          </a:solidFill>
                          <a:latin typeface="+mn-lt"/>
                          <a:ea typeface="+mn-ea"/>
                          <a:cs typeface="+mn-cs"/>
                        </a:rPr>
                        <a:t>the key aspects that are important during the process of porting data, such as </a:t>
                      </a:r>
                      <a:r>
                        <a:rPr lang="en-US" sz="1800" b="1" i="0" u="sng" strike="noStrike" kern="1200" baseline="0" dirty="0">
                          <a:solidFill>
                            <a:schemeClr val="dk1"/>
                          </a:solidFill>
                          <a:latin typeface="+mn-lt"/>
                          <a:ea typeface="+mn-ea"/>
                          <a:cs typeface="+mn-cs"/>
                        </a:rPr>
                        <a:t>the processes used for, and the location of, data back-ups; the available data formats and supports; the required IT configuration and minimum network bandwidth; the time required prior to initiating the porting process and the time during which the data will remain available for porting; and the guarantees for accessing data in the case of the bankruptcy of the service provider</a:t>
                      </a:r>
                      <a:r>
                        <a:rPr lang="en-US" sz="1800" b="0" i="0" u="none" strike="noStrike" kern="1200" baseline="0" dirty="0">
                          <a:solidFill>
                            <a:schemeClr val="dk1"/>
                          </a:solidFill>
                          <a:latin typeface="+mn-lt"/>
                          <a:ea typeface="+mn-ea"/>
                          <a:cs typeface="+mn-cs"/>
                        </a:rPr>
                        <a:t>. The codes of conduct should also make clear that vendor lock-in is not an acceptable business practice, should provide for trust-increasing technologies, and should be regularly updated in order to keep pace with technological developments. The Commission should ensure that all relevant stakeholders, including associations of small and medium-sized enterprises (SMEs) and start-ups, users and cloud service providers are consulted throughout the process. The Commission should evaluate the development, and the effectiveness of the implementation, of such codes of conduct. </a:t>
                      </a:r>
                      <a:endParaRPr lang="en-US" dirty="0"/>
                    </a:p>
                  </a:txBody>
                  <a:tcPr/>
                </a:tc>
                <a:tc>
                  <a:txBody>
                    <a:bodyPr/>
                    <a:lstStyle/>
                    <a:p>
                      <a:r>
                        <a:rPr lang="en-US" dirty="0"/>
                        <a:t>Article 6 Porting of data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communication roadmaps taking a multi-disciplinary approach to </a:t>
                      </a:r>
                      <a:r>
                        <a:rPr lang="en-US" b="1" u="sng" dirty="0"/>
                        <a:t>raise awareness of the codes of conduct </a:t>
                      </a:r>
                      <a:r>
                        <a:rPr lang="en-US" dirty="0"/>
                        <a:t>among relevant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a:t>
                      </a:r>
                      <a:r>
                        <a:rPr lang="en-US" b="1" u="sng" dirty="0"/>
                        <a:t>Commission shall ensure that the codes of conduct are developed in close cooperation with all relevant stakeholders</a:t>
                      </a:r>
                      <a:r>
                        <a:rPr lang="en-US" dirty="0"/>
                        <a:t>, including associations of SMEs and start-ups, users and cloud service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Commission shall encourage service providers to complete the development of the </a:t>
                      </a:r>
                      <a:r>
                        <a:rPr lang="en-US" b="1" u="sng" dirty="0"/>
                        <a:t>codes of conduct by 29 November 2019 and to effectively implement them by 29 May 2020</a:t>
                      </a:r>
                      <a:r>
                        <a:rPr lang="en-US" dirty="0"/>
                        <a:t>.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170853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837862"/>
              </p:ext>
            </p:extLst>
          </p:nvPr>
        </p:nvGraphicFramePr>
        <p:xfrm>
          <a:off x="494950" y="1413482"/>
          <a:ext cx="11291582" cy="5120640"/>
        </p:xfrm>
        <a:graphic>
          <a:graphicData uri="http://schemas.openxmlformats.org/drawingml/2006/table">
            <a:tbl>
              <a:tblPr firstRow="1" bandRow="1">
                <a:tableStyleId>{5C22544A-7EE6-4342-B048-85BDC9FD1C3A}</a:tableStyleId>
              </a:tblPr>
              <a:tblGrid>
                <a:gridCol w="5771626">
                  <a:extLst>
                    <a:ext uri="{9D8B030D-6E8A-4147-A177-3AD203B41FA5}">
                      <a16:colId xmlns:a16="http://schemas.microsoft.com/office/drawing/2014/main" val="2403849666"/>
                    </a:ext>
                  </a:extLst>
                </a:gridCol>
                <a:gridCol w="5519956">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rowSpan="2">
                  <a:txBody>
                    <a:bodyPr/>
                    <a:lstStyle/>
                    <a:p>
                      <a:r>
                        <a:rPr lang="en-US" sz="1800" b="0" i="0" u="none" strike="noStrike" kern="1200" baseline="0" dirty="0">
                          <a:solidFill>
                            <a:schemeClr val="dk1"/>
                          </a:solidFill>
                          <a:latin typeface="+mn-lt"/>
                          <a:ea typeface="+mn-ea"/>
                          <a:cs typeface="+mn-cs"/>
                        </a:rPr>
                        <a:t>(32) Where a competent authority in one Member State requests assistance from another Member State in order to obtain access to data pursuant to this Regulation, it should submit, through a designated single point of contact, a duly justified request to the latter's designated single point of contact, which should include a written explanation of the reasons and the legal bases for seeking access to the data. The single point of contact designated by the Member State whose assistance is requested should facilitate the transmission of the request to the relevant competent authority in the requested Member State. In order to ensure effective cooperation, the authority to which a request is transmitted should without undue delay provide assistance in response to a given request or provide information on difficulties experienced in fulfilling such request, or on its grounds for refusing it. </a:t>
                      </a:r>
                      <a:endParaRPr lang="en-US" dirty="0"/>
                    </a:p>
                  </a:txBody>
                  <a:tcPr/>
                </a:tc>
                <a:tc>
                  <a:txBody>
                    <a:bodyPr/>
                    <a:lstStyle/>
                    <a:p>
                      <a:r>
                        <a:rPr lang="en-US" dirty="0"/>
                        <a:t>Article 7 Procedure for cooperation between authorities </a:t>
                      </a:r>
                    </a:p>
                  </a:txBody>
                  <a:tcPr/>
                </a:tc>
                <a:extLst>
                  <a:ext uri="{0D108BD9-81ED-4DB2-BD59-A6C34878D82A}">
                    <a16:rowId xmlns:a16="http://schemas.microsoft.com/office/drawing/2014/main" val="1961111160"/>
                  </a:ext>
                </a:extLst>
              </a:tr>
              <a:tr h="4100699">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1" u="sng" dirty="0"/>
                        <a:t>Each Member State shall designate a single point of contact </a:t>
                      </a:r>
                      <a:r>
                        <a:rPr lang="en-US" dirty="0"/>
                        <a:t>which shall liaise with the single points of contact of other Member States and the Commission regarding the application of this Regulation. Member States shall notify to the Commission the designated single points of contact and any subsequent change thereto. </a:t>
                      </a:r>
                      <a:br>
                        <a:rPr lang="en-US" dirty="0"/>
                      </a:br>
                      <a:r>
                        <a:rPr lang="en-US" dirty="0"/>
                        <a:t>2. Where a competent authority in one Member State </a:t>
                      </a:r>
                      <a:r>
                        <a:rPr lang="en-US" b="1" u="sng" dirty="0"/>
                        <a:t>requests assistance from another Member State, pursuant to Article 5(2)</a:t>
                      </a:r>
                      <a:r>
                        <a:rPr lang="en-US" dirty="0"/>
                        <a:t>, in order to obtain access to data, it shall submit a duly justified request to the latter's designated single point of contact. The request shall include a written explanation of the reasons and the legal bases for seeking access to the data.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315433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870986"/>
              </p:ext>
            </p:extLst>
          </p:nvPr>
        </p:nvGraphicFramePr>
        <p:xfrm>
          <a:off x="503339" y="1413482"/>
          <a:ext cx="11142790" cy="5212080"/>
        </p:xfrm>
        <a:graphic>
          <a:graphicData uri="http://schemas.openxmlformats.org/drawingml/2006/table">
            <a:tbl>
              <a:tblPr firstRow="1" bandRow="1">
                <a:tableStyleId>{5C22544A-7EE6-4342-B048-85BDC9FD1C3A}</a:tableStyleId>
              </a:tblPr>
              <a:tblGrid>
                <a:gridCol w="5757653">
                  <a:extLst>
                    <a:ext uri="{9D8B030D-6E8A-4147-A177-3AD203B41FA5}">
                      <a16:colId xmlns:a16="http://schemas.microsoft.com/office/drawing/2014/main" val="2403849666"/>
                    </a:ext>
                  </a:extLst>
                </a:gridCol>
                <a:gridCol w="5385137">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7 Procedure for cooperation between authorities </a:t>
                      </a:r>
                    </a:p>
                  </a:txBody>
                  <a:tcPr/>
                </a:tc>
                <a:extLst>
                  <a:ext uri="{0D108BD9-81ED-4DB2-BD59-A6C34878D82A}">
                    <a16:rowId xmlns:a16="http://schemas.microsoft.com/office/drawing/2014/main" val="1961111160"/>
                  </a:ext>
                </a:extLst>
              </a:tr>
              <a:tr h="4100699">
                <a:tc>
                  <a:txBody>
                    <a:bodyPr/>
                    <a:lstStyle/>
                    <a:p>
                      <a:r>
                        <a:rPr lang="en-US" sz="1800" b="0" i="0" u="none" strike="noStrike" kern="1200" baseline="0" dirty="0">
                          <a:solidFill>
                            <a:schemeClr val="dk1"/>
                          </a:solidFill>
                          <a:latin typeface="+mn-lt"/>
                          <a:ea typeface="+mn-ea"/>
                          <a:cs typeface="+mn-cs"/>
                        </a:rPr>
                        <a:t>(33) Enhancing trust in the security of cross-border data processing should reduce the propensity of market players and the </a:t>
                      </a:r>
                      <a:r>
                        <a:rPr lang="en-US" sz="1800" b="1" i="0" u="sng" strike="noStrike" kern="1200" baseline="0" dirty="0">
                          <a:solidFill>
                            <a:schemeClr val="dk1"/>
                          </a:solidFill>
                          <a:latin typeface="+mn-lt"/>
                          <a:ea typeface="+mn-ea"/>
                          <a:cs typeface="+mn-cs"/>
                        </a:rPr>
                        <a:t>public sector to use data </a:t>
                      </a:r>
                      <a:r>
                        <a:rPr lang="en-US" sz="1800" b="1" i="0" u="sng" strike="noStrike" kern="1200" baseline="0" dirty="0" err="1">
                          <a:solidFill>
                            <a:schemeClr val="dk1"/>
                          </a:solidFill>
                          <a:latin typeface="+mn-lt"/>
                          <a:ea typeface="+mn-ea"/>
                          <a:cs typeface="+mn-cs"/>
                        </a:rPr>
                        <a:t>localisation</a:t>
                      </a:r>
                      <a:r>
                        <a:rPr lang="en-US" sz="1800" b="1" i="0" u="sng" strike="noStrike" kern="1200" baseline="0" dirty="0">
                          <a:solidFill>
                            <a:schemeClr val="dk1"/>
                          </a:solidFill>
                          <a:latin typeface="+mn-lt"/>
                          <a:ea typeface="+mn-ea"/>
                          <a:cs typeface="+mn-cs"/>
                        </a:rPr>
                        <a:t> as a proxy for data security</a:t>
                      </a:r>
                      <a:r>
                        <a:rPr lang="en-US" sz="1800" b="0" i="0" u="none" strike="noStrike" kern="1200" baseline="0" dirty="0">
                          <a:solidFill>
                            <a:schemeClr val="dk1"/>
                          </a:solidFill>
                          <a:latin typeface="+mn-lt"/>
                          <a:ea typeface="+mn-ea"/>
                          <a:cs typeface="+mn-cs"/>
                        </a:rPr>
                        <a:t>. It should also improve the legal certainty for companies as regards compliance with the applicable security requirements when they outsource their data processing activities to service providers, including to those in other Member States. </a:t>
                      </a:r>
                    </a:p>
                    <a:p>
                      <a:r>
                        <a:rPr lang="en-US" sz="1800" b="0" i="0" u="none" strike="noStrike" kern="1200" baseline="0" dirty="0">
                          <a:solidFill>
                            <a:schemeClr val="dk1"/>
                          </a:solidFill>
                          <a:latin typeface="+mn-lt"/>
                          <a:ea typeface="+mn-ea"/>
                          <a:cs typeface="+mn-cs"/>
                        </a:rPr>
                        <a:t>(34) Any security requirements related to data processing that are applied in a justified and proportionate manner on the basis of Union or national law in compliance with Union law in the Member State of residence or establishment of the natural or legal persons whose data are concerned should continue to apply to processing of that data in another Member State.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a:t>
                      </a:r>
                      <a:r>
                        <a:rPr lang="en-US" b="1" u="sng" dirty="0"/>
                        <a:t>single point of contact shall identify the relevant competent authority of its Member State and transmit the request </a:t>
                      </a:r>
                      <a:r>
                        <a:rPr lang="en-US" dirty="0"/>
                        <a:t>received pursuant to paragraph 2 to that competent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The </a:t>
                      </a:r>
                      <a:r>
                        <a:rPr lang="en-US" b="1" u="sng" dirty="0"/>
                        <a:t>relevant competent authority </a:t>
                      </a:r>
                      <a:r>
                        <a:rPr lang="en-US" dirty="0"/>
                        <a:t>so requested shall, </a:t>
                      </a:r>
                      <a:r>
                        <a:rPr lang="en-US" b="1" u="sng" dirty="0"/>
                        <a:t>without undue delay </a:t>
                      </a:r>
                      <a:r>
                        <a:rPr lang="en-US" dirty="0"/>
                        <a:t>and within a timeframe proportionate to the urgency of the request, provide a </a:t>
                      </a:r>
                      <a:r>
                        <a:rPr lang="en-US" b="1" u="sng" dirty="0"/>
                        <a:t>response </a:t>
                      </a:r>
                      <a:r>
                        <a:rPr lang="en-US" dirty="0"/>
                        <a:t>communicating the data requested, or informing the requesting competent authority that it does not consider that the conditions for requesting assistance under this Regulation have been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Any information exchanged in the context of assistance requested and provided under Article 5(2) shall be used only in respect of the matter for which it was requested.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112960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descr="Afbeelding met toetsenbord&#10;&#10;Automatisch gegenereerde beschrijving">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t="8607" b="7123"/>
          <a:stretch/>
        </p:blipFill>
        <p:spPr>
          <a:xfrm>
            <a:off x="20" y="-839"/>
            <a:ext cx="12191980" cy="6858000"/>
          </a:xfrm>
          <a:prstGeom prst="rect">
            <a:avLst/>
          </a:prstGeom>
        </p:spPr>
      </p:pic>
      <p:sp useBgFill="1">
        <p:nvSpPr>
          <p:cNvPr id="11" name="Rectangle 10">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1771132" y="2091263"/>
            <a:ext cx="8649738" cy="2590800"/>
          </a:xfrm>
        </p:spPr>
        <p:txBody>
          <a:bodyPr>
            <a:normAutofit/>
          </a:bodyPr>
          <a:lstStyle/>
          <a:p>
            <a:r>
              <a:rPr lang="en-US" sz="6300" b="1" dirty="0"/>
              <a:t>Should We Regulate Non-Personal Data?</a:t>
            </a:r>
            <a:endParaRPr lang="nl-NL" sz="6300" dirty="0"/>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1771130" y="4682062"/>
            <a:ext cx="8652788" cy="457201"/>
          </a:xfrm>
        </p:spPr>
        <p:txBody>
          <a:bodyPr>
            <a:normAutofit/>
          </a:bodyPr>
          <a:lstStyle/>
          <a:p>
            <a:pPr>
              <a:lnSpc>
                <a:spcPct val="100000"/>
              </a:lnSpc>
              <a:spcAft>
                <a:spcPts val="600"/>
              </a:spcAft>
            </a:pPr>
            <a:r>
              <a:rPr lang="nl-NL" sz="900"/>
              <a:t>Bart van der Sloot, Senior Researcher, Tilburg </a:t>
            </a:r>
            <a:r>
              <a:rPr lang="nl-NL" sz="900" err="1"/>
              <a:t>Institute</a:t>
            </a:r>
            <a:r>
              <a:rPr lang="nl-NL" sz="900"/>
              <a:t> </a:t>
            </a:r>
            <a:r>
              <a:rPr lang="nl-NL" sz="900" err="1"/>
              <a:t>for</a:t>
            </a:r>
            <a:r>
              <a:rPr lang="nl-NL" sz="900"/>
              <a:t> </a:t>
            </a:r>
            <a:r>
              <a:rPr lang="nl-NL" sz="900" err="1"/>
              <a:t>Law</a:t>
            </a:r>
            <a:r>
              <a:rPr lang="nl-NL" sz="900"/>
              <a:t>, Technology </a:t>
            </a:r>
            <a:r>
              <a:rPr lang="nl-NL" sz="900" err="1"/>
              <a:t>and</a:t>
            </a:r>
            <a:r>
              <a:rPr lang="nl-NL" sz="900"/>
              <a:t> Society, Tilburg University, Netherlands</a:t>
            </a:r>
          </a:p>
          <a:p>
            <a:pPr>
              <a:lnSpc>
                <a:spcPct val="100000"/>
              </a:lnSpc>
              <a:spcAft>
                <a:spcPts val="600"/>
              </a:spcAft>
            </a:pPr>
            <a:r>
              <a:rPr lang="nl-NL" sz="900">
                <a:hlinkClick r:id="rId3"/>
              </a:rPr>
              <a:t>www.bartvandersloot.com</a:t>
            </a:r>
            <a:r>
              <a:rPr lang="nl-NL" sz="900"/>
              <a:t> </a:t>
            </a:r>
          </a:p>
        </p:txBody>
      </p:sp>
      <p:sp>
        <p:nvSpPr>
          <p:cNvPr id="15" name="Rectangle 14">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Afbeelding 4" descr="Afbeelding met mensen, groot, staand, bewolkt&#10;&#10;Automatisch gegenereerde beschrijving">
            <a:extLst>
              <a:ext uri="{FF2B5EF4-FFF2-40B4-BE49-F238E27FC236}">
                <a16:creationId xmlns:a16="http://schemas.microsoft.com/office/drawing/2014/main" id="{CF18D7EC-19AA-4CD1-9E12-D10C85896A8C}"/>
              </a:ext>
            </a:extLst>
          </p:cNvPr>
          <p:cNvPicPr>
            <a:picLocks noChangeAspect="1"/>
          </p:cNvPicPr>
          <p:nvPr/>
        </p:nvPicPr>
        <p:blipFill>
          <a:blip r:embed="rId4"/>
          <a:stretch>
            <a:fillRect/>
          </a:stretch>
        </p:blipFill>
        <p:spPr>
          <a:xfrm>
            <a:off x="0" y="-70914"/>
            <a:ext cx="4627982" cy="6935024"/>
          </a:xfrm>
          <a:prstGeom prst="rect">
            <a:avLst/>
          </a:prstGeom>
        </p:spPr>
      </p:pic>
      <p:pic>
        <p:nvPicPr>
          <p:cNvPr id="8" name="Afbeelding 7">
            <a:extLst>
              <a:ext uri="{FF2B5EF4-FFF2-40B4-BE49-F238E27FC236}">
                <a16:creationId xmlns:a16="http://schemas.microsoft.com/office/drawing/2014/main" id="{35C4B06C-792C-47DD-AE21-B41F8D7C56AA}"/>
              </a:ext>
            </a:extLst>
          </p:cNvPr>
          <p:cNvPicPr>
            <a:picLocks noChangeAspect="1"/>
          </p:cNvPicPr>
          <p:nvPr/>
        </p:nvPicPr>
        <p:blipFill>
          <a:blip r:embed="rId5"/>
          <a:stretch>
            <a:fillRect/>
          </a:stretch>
        </p:blipFill>
        <p:spPr>
          <a:xfrm>
            <a:off x="4246505" y="-206740"/>
            <a:ext cx="4235022" cy="7068984"/>
          </a:xfrm>
          <a:prstGeom prst="rect">
            <a:avLst/>
          </a:prstGeom>
        </p:spPr>
      </p:pic>
      <p:pic>
        <p:nvPicPr>
          <p:cNvPr id="10" name="Afbeelding 9" descr="Afbeelding met voedsel&#10;&#10;Automatisch gegenereerde beschrijving">
            <a:extLst>
              <a:ext uri="{FF2B5EF4-FFF2-40B4-BE49-F238E27FC236}">
                <a16:creationId xmlns:a16="http://schemas.microsoft.com/office/drawing/2014/main" id="{47221329-13A8-4A23-8703-705FA8B30FC1}"/>
              </a:ext>
            </a:extLst>
          </p:cNvPr>
          <p:cNvPicPr>
            <a:picLocks noChangeAspect="1"/>
          </p:cNvPicPr>
          <p:nvPr/>
        </p:nvPicPr>
        <p:blipFill>
          <a:blip r:embed="rId6"/>
          <a:stretch>
            <a:fillRect/>
          </a:stretch>
        </p:blipFill>
        <p:spPr>
          <a:xfrm>
            <a:off x="7583501" y="-208607"/>
            <a:ext cx="5312742" cy="7065767"/>
          </a:xfrm>
          <a:prstGeom prst="rect">
            <a:avLst/>
          </a:prstGeom>
        </p:spPr>
      </p:pic>
    </p:spTree>
    <p:extLst>
      <p:ext uri="{BB962C8B-B14F-4D97-AF65-F5344CB8AC3E}">
        <p14:creationId xmlns:p14="http://schemas.microsoft.com/office/powerpoint/2010/main" val="147445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3402857"/>
              </p:ext>
            </p:extLst>
          </p:nvPr>
        </p:nvGraphicFramePr>
        <p:xfrm>
          <a:off x="1066798" y="1413483"/>
          <a:ext cx="10579332" cy="5016507"/>
        </p:xfrm>
        <a:graphic>
          <a:graphicData uri="http://schemas.openxmlformats.org/drawingml/2006/table">
            <a:tbl>
              <a:tblPr firstRow="1" bandRow="1">
                <a:tableStyleId>{5C22544A-7EE6-4342-B048-85BDC9FD1C3A}</a:tableStyleId>
              </a:tblPr>
              <a:tblGrid>
                <a:gridCol w="8815433">
                  <a:extLst>
                    <a:ext uri="{9D8B030D-6E8A-4147-A177-3AD203B41FA5}">
                      <a16:colId xmlns:a16="http://schemas.microsoft.com/office/drawing/2014/main" val="2403849666"/>
                    </a:ext>
                  </a:extLst>
                </a:gridCol>
                <a:gridCol w="1763899">
                  <a:extLst>
                    <a:ext uri="{9D8B030D-6E8A-4147-A177-3AD203B41FA5}">
                      <a16:colId xmlns:a16="http://schemas.microsoft.com/office/drawing/2014/main" val="1350769802"/>
                    </a:ext>
                  </a:extLst>
                </a:gridCol>
              </a:tblGrid>
              <a:tr h="349444">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1397776">
                <a:tc rowSpan="2">
                  <a:txBody>
                    <a:bodyPr/>
                    <a:lstStyle/>
                    <a:p>
                      <a:r>
                        <a:rPr lang="en-US" sz="1800" b="0" i="0" u="none" strike="noStrike" kern="1200" baseline="0" dirty="0">
                          <a:solidFill>
                            <a:schemeClr val="dk1"/>
                          </a:solidFill>
                          <a:latin typeface="+mn-lt"/>
                          <a:ea typeface="+mn-ea"/>
                          <a:cs typeface="+mn-cs"/>
                        </a:rPr>
                        <a:t>Those natural or legal persons should be able to fulfil such requirements either themselves or through contractual clauses in contracts with service providers. </a:t>
                      </a:r>
                    </a:p>
                    <a:p>
                      <a:r>
                        <a:rPr lang="en-US" sz="1800" b="0" i="0" u="none" strike="noStrike" kern="1200" baseline="0" dirty="0">
                          <a:solidFill>
                            <a:schemeClr val="dk1"/>
                          </a:solidFill>
                          <a:latin typeface="+mn-lt"/>
                          <a:ea typeface="+mn-ea"/>
                          <a:cs typeface="+mn-cs"/>
                        </a:rPr>
                        <a:t>(35) Security requirements set at national level should be necessary and proportionate to the risks posed to the security of data processing in scope of the national law in which these requirements are set.</a:t>
                      </a:r>
                    </a:p>
                    <a:p>
                      <a:r>
                        <a:rPr lang="en-US" sz="1800" b="0" i="0" u="none" strike="noStrike" kern="1200" baseline="0" dirty="0">
                          <a:solidFill>
                            <a:schemeClr val="dk1"/>
                          </a:solidFill>
                          <a:latin typeface="+mn-lt"/>
                          <a:ea typeface="+mn-ea"/>
                          <a:cs typeface="+mn-cs"/>
                        </a:rPr>
                        <a:t>(36) Directive (EU) 2016/1148 of the European Parliament and of the Council (1) provides for legal measures to boost the overall level of cybersecurity in the Union. Data processing services constitute one of the digital services covered by that Directive. According to that Directive, Member States are to ensure that digital service providers identify and take appropriate and proportionate technical and </a:t>
                      </a:r>
                      <a:r>
                        <a:rPr lang="en-US" sz="1800" b="0" i="0" u="none" strike="noStrike" kern="1200" baseline="0" dirty="0" err="1">
                          <a:solidFill>
                            <a:schemeClr val="dk1"/>
                          </a:solidFill>
                          <a:latin typeface="+mn-lt"/>
                          <a:ea typeface="+mn-ea"/>
                          <a:cs typeface="+mn-cs"/>
                        </a:rPr>
                        <a:t>organisational</a:t>
                      </a:r>
                      <a:r>
                        <a:rPr lang="en-US" sz="1800" b="0" i="0" u="none" strike="noStrike" kern="1200" baseline="0" dirty="0">
                          <a:solidFill>
                            <a:schemeClr val="dk1"/>
                          </a:solidFill>
                          <a:latin typeface="+mn-lt"/>
                          <a:ea typeface="+mn-ea"/>
                          <a:cs typeface="+mn-cs"/>
                        </a:rPr>
                        <a:t> measures to manage the risks posed to the security of network and information systems which they use. Such measures should ensure a level of security appropriate to the risk presented, and should take into account the security of systems and facilities; incident handling; business continuity management; monitoring, auditing and testing; and compliance with international standards. These elements are to be further specified by the Commission in implementing acts under that Directive.  </a:t>
                      </a:r>
                      <a:endParaRPr lang="en-US" dirty="0"/>
                    </a:p>
                  </a:txBody>
                  <a:tcPr/>
                </a:tc>
                <a:tc>
                  <a:txBody>
                    <a:bodyPr/>
                    <a:lstStyle/>
                    <a:p>
                      <a:r>
                        <a:rPr lang="en-US" dirty="0"/>
                        <a:t>Article 7 Procedure for cooperation between authorities </a:t>
                      </a:r>
                    </a:p>
                  </a:txBody>
                  <a:tcPr/>
                </a:tc>
                <a:extLst>
                  <a:ext uri="{0D108BD9-81ED-4DB2-BD59-A6C34878D82A}">
                    <a16:rowId xmlns:a16="http://schemas.microsoft.com/office/drawing/2014/main" val="1961111160"/>
                  </a:ext>
                </a:extLst>
              </a:tr>
              <a:tr h="318770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The single points of contact shall provide users with general information on this Regulation, including on the codes of conduct.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45334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3970542"/>
              </p:ext>
            </p:extLst>
          </p:nvPr>
        </p:nvGraphicFramePr>
        <p:xfrm>
          <a:off x="1066798" y="1413482"/>
          <a:ext cx="10579332" cy="5212080"/>
        </p:xfrm>
        <a:graphic>
          <a:graphicData uri="http://schemas.openxmlformats.org/drawingml/2006/table">
            <a:tbl>
              <a:tblPr firstRow="1" bandRow="1">
                <a:tableStyleId>{5C22544A-7EE6-4342-B048-85BDC9FD1C3A}</a:tableStyleId>
              </a:tblPr>
              <a:tblGrid>
                <a:gridCol w="5289666">
                  <a:extLst>
                    <a:ext uri="{9D8B030D-6E8A-4147-A177-3AD203B41FA5}">
                      <a16:colId xmlns:a16="http://schemas.microsoft.com/office/drawing/2014/main" val="2403849666"/>
                    </a:ext>
                  </a:extLst>
                </a:gridCol>
                <a:gridCol w="5289666">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8 Evaluation and guidelines </a:t>
                      </a:r>
                    </a:p>
                  </a:txBody>
                  <a:tcPr/>
                </a:tc>
                <a:extLst>
                  <a:ext uri="{0D108BD9-81ED-4DB2-BD59-A6C34878D82A}">
                    <a16:rowId xmlns:a16="http://schemas.microsoft.com/office/drawing/2014/main" val="1961111160"/>
                  </a:ext>
                </a:extLst>
              </a:tr>
              <a:tr h="4100699">
                <a:tc>
                  <a:txBody>
                    <a:bodyPr/>
                    <a:lstStyle/>
                    <a:p>
                      <a:r>
                        <a:rPr lang="en-US" dirty="0"/>
                        <a:t>(37) The Commission should submit a report on the implementation of this Regulation, in particular with a view to determining the need for modifications in the light of technological or market developments. That report should in particular evaluate this Regulation, especially its application to data sets composed of both personal and non-personal data, as well as the implementation of the public security exception. </a:t>
                      </a:r>
                      <a:r>
                        <a:rPr lang="en-US" b="1" u="sng" dirty="0"/>
                        <a:t>Before this Regulation starts to apply, the Commission should also publish informative guidance on how to handle data sets composed of both personal and non-personal data, in order that companies, including SMEs, better understand the interaction between this Regulation and Regulation (EU) 2016/679</a:t>
                      </a:r>
                      <a:r>
                        <a:rPr lang="en-US" dirty="0"/>
                        <a:t>, and to ensure that both Regulations are complied with.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No later than 29 November 2022, the </a:t>
                      </a:r>
                      <a:r>
                        <a:rPr lang="en-US" b="1" u="sng" dirty="0"/>
                        <a:t>Commission shall submit a report </a:t>
                      </a:r>
                      <a:r>
                        <a:rPr lang="en-US" dirty="0"/>
                        <a:t>to the European Parliament, to the Council and to the European Economic and Social Committee evaluating the implementation of this Regulation, in particular in respect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the application of this Regulation, </a:t>
                      </a:r>
                      <a:r>
                        <a:rPr lang="en-US" b="1" u="sng" dirty="0"/>
                        <a:t>especially to data sets composed of both personal and non-personal data</a:t>
                      </a:r>
                      <a:r>
                        <a:rPr lang="en-US" dirty="0"/>
                        <a:t> in the light of market developments and technological developments which might expand the possibilities for </a:t>
                      </a:r>
                      <a:r>
                        <a:rPr lang="en-US" dirty="0" err="1"/>
                        <a:t>deanonymising</a:t>
                      </a:r>
                      <a:r>
                        <a:rPr lang="en-US" dirty="0"/>
                        <a:t> data; </a:t>
                      </a:r>
                      <a:br>
                        <a:rPr lang="en-US" dirty="0"/>
                      </a:br>
                      <a:r>
                        <a:rPr lang="en-US" dirty="0"/>
                        <a:t>(b) the implementation by Member States of Article 4(1), and in particular </a:t>
                      </a:r>
                      <a:r>
                        <a:rPr lang="en-US" b="1" u="sng" dirty="0"/>
                        <a:t>the public security exception</a:t>
                      </a:r>
                      <a:r>
                        <a:rPr lang="en-US" dirty="0"/>
                        <a:t>; and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130472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810764"/>
              </p:ext>
            </p:extLst>
          </p:nvPr>
        </p:nvGraphicFramePr>
        <p:xfrm>
          <a:off x="748144" y="1413482"/>
          <a:ext cx="10897985" cy="4832219"/>
        </p:xfrm>
        <a:graphic>
          <a:graphicData uri="http://schemas.openxmlformats.org/drawingml/2006/table">
            <a:tbl>
              <a:tblPr firstRow="1" bandRow="1">
                <a:tableStyleId>{5C22544A-7EE6-4342-B048-85BDC9FD1C3A}</a:tableStyleId>
              </a:tblPr>
              <a:tblGrid>
                <a:gridCol w="6841376">
                  <a:extLst>
                    <a:ext uri="{9D8B030D-6E8A-4147-A177-3AD203B41FA5}">
                      <a16:colId xmlns:a16="http://schemas.microsoft.com/office/drawing/2014/main" val="2403849666"/>
                    </a:ext>
                  </a:extLst>
                </a:gridCol>
                <a:gridCol w="4056609">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8 Evaluation and guidelines </a:t>
                      </a:r>
                    </a:p>
                  </a:txBody>
                  <a:tcPr/>
                </a:tc>
                <a:extLst>
                  <a:ext uri="{0D108BD9-81ED-4DB2-BD59-A6C34878D82A}">
                    <a16:rowId xmlns:a16="http://schemas.microsoft.com/office/drawing/2014/main" val="1961111160"/>
                  </a:ext>
                </a:extLst>
              </a:tr>
              <a:tr h="4100699">
                <a:tc>
                  <a:txBody>
                    <a:bodyPr/>
                    <a:lstStyle/>
                    <a:p>
                      <a:r>
                        <a:rPr lang="en-US" dirty="0"/>
                        <a:t>(38) This Regulation respects the fundamental rights and observes the principles </a:t>
                      </a:r>
                      <a:r>
                        <a:rPr lang="en-US" dirty="0" err="1"/>
                        <a:t>recognised</a:t>
                      </a:r>
                      <a:r>
                        <a:rPr lang="en-US" dirty="0"/>
                        <a:t> in particular by the Charter of Fundamental Rights of the European Union, and should be interpreted and applied in accordance with those rights and principles, including the rights to the protection of personal data, the freedom of expression and information and the freedom to conduct a business. </a:t>
                      </a:r>
                      <a:br>
                        <a:rPr lang="en-US" dirty="0"/>
                      </a:br>
                      <a:r>
                        <a:rPr lang="en-US" dirty="0"/>
                        <a:t>(39) Since the objective of this Regulation, namely to ensure the free flow of data other than personal data in the Union, cannot be sufficiently achieved by the Member States, but can rather, by reason of its scale and effects, be better achieved at Union level, the Union may adopt measures, in accordance with the principle of subsidiarity as set out in Article 5 TEU. In accordance with the principle of proportionality, as set out in that Article, this Regulation does not go beyond what is necessary in order to achieve that objective,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the development and effective implementation of </a:t>
                      </a:r>
                      <a:r>
                        <a:rPr lang="en-US" b="1" u="sng" dirty="0"/>
                        <a:t>the codes of conduct </a:t>
                      </a:r>
                      <a:r>
                        <a:rPr lang="en-US" dirty="0"/>
                        <a:t>and the effective provision of information by service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Member States shall provide the Commission with the necessary information for the preparation of the report referred to in paragraph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By 29 May 2019, the Commission shall publish informative guidance on the interaction of this Regulation and Regulation (EU) 2016/679, especially as regards data sets composed of both personal and non-personal data.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555154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647213"/>
              </p:ext>
            </p:extLst>
          </p:nvPr>
        </p:nvGraphicFramePr>
        <p:xfrm>
          <a:off x="1066798" y="1413482"/>
          <a:ext cx="10579332" cy="4832219"/>
        </p:xfrm>
        <a:graphic>
          <a:graphicData uri="http://schemas.openxmlformats.org/drawingml/2006/table">
            <a:tbl>
              <a:tblPr firstRow="1" bandRow="1">
                <a:tableStyleId>{5C22544A-7EE6-4342-B048-85BDC9FD1C3A}</a:tableStyleId>
              </a:tblPr>
              <a:tblGrid>
                <a:gridCol w="5289666">
                  <a:extLst>
                    <a:ext uri="{9D8B030D-6E8A-4147-A177-3AD203B41FA5}">
                      <a16:colId xmlns:a16="http://schemas.microsoft.com/office/drawing/2014/main" val="2403849666"/>
                    </a:ext>
                  </a:extLst>
                </a:gridCol>
                <a:gridCol w="5289666">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9 Final provisions </a:t>
                      </a:r>
                    </a:p>
                  </a:txBody>
                  <a:tcPr/>
                </a:tc>
                <a:extLst>
                  <a:ext uri="{0D108BD9-81ED-4DB2-BD59-A6C34878D82A}">
                    <a16:rowId xmlns:a16="http://schemas.microsoft.com/office/drawing/2014/main" val="1961111160"/>
                  </a:ext>
                </a:extLst>
              </a:tr>
              <a:tr h="4100699">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Regulation shall enter into force on the twentieth day following that of its publication in the Official Journal of the European Union.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Regulation shall apply six months after its publication.</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27853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44793-899D-46BC-93C3-F899A346F5C2}"/>
              </a:ext>
            </a:extLst>
          </p:cNvPr>
          <p:cNvSpPr>
            <a:spLocks noGrp="1"/>
          </p:cNvSpPr>
          <p:nvPr>
            <p:ph type="title"/>
          </p:nvPr>
        </p:nvSpPr>
        <p:spPr/>
        <p:txBody>
          <a:bodyPr>
            <a:noAutofit/>
          </a:bodyPr>
          <a:lstStyle/>
          <a:p>
            <a:r>
              <a:rPr lang="en-US" sz="2000" b="1" dirty="0"/>
              <a:t>EUROPEAN COMMISSION Brussels, 29.5.2019 COM(2019) 250 final COMMUNICATION FROM THE COMMISSION TO THE EUROPEAN PARLIAMENT AND THE COUNCIL Guidance on the Regulation on a framework for the free flow of non-personal data in the European Union</a:t>
            </a:r>
            <a:br>
              <a:rPr lang="en-US" sz="2000" b="1" dirty="0"/>
            </a:br>
            <a:endParaRPr lang="nl-NL" sz="2000" b="1" dirty="0"/>
          </a:p>
        </p:txBody>
      </p:sp>
      <p:sp>
        <p:nvSpPr>
          <p:cNvPr id="3" name="Tijdelijke aanduiding voor inhoud 2">
            <a:extLst>
              <a:ext uri="{FF2B5EF4-FFF2-40B4-BE49-F238E27FC236}">
                <a16:creationId xmlns:a16="http://schemas.microsoft.com/office/drawing/2014/main" id="{3CC80821-793E-40BE-AA89-39CFB6A52BAD}"/>
              </a:ext>
            </a:extLst>
          </p:cNvPr>
          <p:cNvSpPr>
            <a:spLocks noGrp="1"/>
          </p:cNvSpPr>
          <p:nvPr>
            <p:ph idx="1"/>
          </p:nvPr>
        </p:nvSpPr>
        <p:spPr>
          <a:xfrm>
            <a:off x="1066800" y="1786855"/>
            <a:ext cx="10058400" cy="4504888"/>
          </a:xfrm>
        </p:spPr>
        <p:txBody>
          <a:bodyPr>
            <a:normAutofit fontScale="70000" lnSpcReduction="20000"/>
          </a:bodyPr>
          <a:lstStyle/>
          <a:p>
            <a:r>
              <a:rPr lang="en-US" dirty="0"/>
              <a:t>1    Introduction    </a:t>
            </a:r>
          </a:p>
          <a:p>
            <a:r>
              <a:rPr lang="en-US" dirty="0"/>
              <a:t>Purpose of this guidance    </a:t>
            </a:r>
          </a:p>
          <a:p>
            <a:r>
              <a:rPr lang="en-US" dirty="0"/>
              <a:t>2    The interaction between the Free Flow of Non-Personal Data Regulation and the General Data Protection Regulation - mixed datasets    </a:t>
            </a:r>
          </a:p>
          <a:p>
            <a:r>
              <a:rPr lang="en-US" dirty="0"/>
              <a:t>2.1    The concept of non-personal data in the Free Flow of Non-Personal Data Regulation            </a:t>
            </a:r>
          </a:p>
          <a:p>
            <a:r>
              <a:rPr lang="en-US" dirty="0"/>
              <a:t>Personal data    </a:t>
            </a:r>
          </a:p>
          <a:p>
            <a:r>
              <a:rPr lang="en-US" dirty="0"/>
              <a:t>Non-personal data    </a:t>
            </a:r>
          </a:p>
          <a:p>
            <a:r>
              <a:rPr lang="en-US" dirty="0"/>
              <a:t>2.2    Mixed datasets    7</a:t>
            </a:r>
          </a:p>
          <a:p>
            <a:r>
              <a:rPr lang="en-US" dirty="0"/>
              <a:t>3    Free flow of data and the removal of data </a:t>
            </a:r>
            <a:r>
              <a:rPr lang="en-US" dirty="0" err="1"/>
              <a:t>localisation</a:t>
            </a:r>
            <a:r>
              <a:rPr lang="en-US" dirty="0"/>
              <a:t> requirements    11</a:t>
            </a:r>
          </a:p>
          <a:p>
            <a:r>
              <a:rPr lang="en-US" dirty="0"/>
              <a:t>3.1    Free flow of non-personal data    11</a:t>
            </a:r>
          </a:p>
          <a:p>
            <a:r>
              <a:rPr lang="en-US" dirty="0"/>
              <a:t>3.2    Free flow of personal data    13</a:t>
            </a:r>
          </a:p>
          <a:p>
            <a:r>
              <a:rPr lang="en-US" dirty="0"/>
              <a:t>3.3    Scope of the Free Flow of Non-Personal Data Regulation    14</a:t>
            </a:r>
          </a:p>
          <a:p>
            <a:r>
              <a:rPr lang="en-US" dirty="0"/>
              <a:t>3.4    Activities relating to internal </a:t>
            </a:r>
            <a:r>
              <a:rPr lang="en-US" dirty="0" err="1"/>
              <a:t>organisation</a:t>
            </a:r>
            <a:r>
              <a:rPr lang="en-US" dirty="0"/>
              <a:t> of Member States    15</a:t>
            </a:r>
          </a:p>
          <a:p>
            <a:r>
              <a:rPr lang="en-US" dirty="0"/>
              <a:t>4    Self-regulatory approaches supporting the free flow of data    16</a:t>
            </a:r>
          </a:p>
          <a:p>
            <a:r>
              <a:rPr lang="en-US" dirty="0"/>
              <a:t>4.1    The porting of data and switching between cloud service providers    16</a:t>
            </a:r>
          </a:p>
          <a:p>
            <a:r>
              <a:rPr lang="en-US" dirty="0"/>
              <a:t>The notion of portability and the interaction with the General Data Protection Regulation    18</a:t>
            </a:r>
          </a:p>
          <a:p>
            <a:r>
              <a:rPr lang="en-US" dirty="0"/>
              <a:t>4.2    Codes of conduct and certification schemes on personal data protection    19</a:t>
            </a:r>
          </a:p>
          <a:p>
            <a:r>
              <a:rPr lang="en-US" dirty="0"/>
              <a:t>4.3    Enhancing trust in cross-border data processing – certification of security</a:t>
            </a:r>
          </a:p>
          <a:p>
            <a:endParaRPr lang="en-US" b="1" dirty="0"/>
          </a:p>
          <a:p>
            <a:endParaRPr lang="nl-NL" dirty="0"/>
          </a:p>
        </p:txBody>
      </p:sp>
    </p:spTree>
    <p:extLst>
      <p:ext uri="{BB962C8B-B14F-4D97-AF65-F5344CB8AC3E}">
        <p14:creationId xmlns:p14="http://schemas.microsoft.com/office/powerpoint/2010/main" val="2314392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Its relation to Regulation 2016/679</a:t>
            </a:r>
            <a:endParaRPr lang="en-US" sz="4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892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B51EA370-DA40-41F5-9179-150617B456D0}"/>
              </a:ext>
            </a:extLst>
          </p:cNvPr>
          <p:cNvGraphicFramePr>
            <a:graphicFrameLocks noGrp="1"/>
          </p:cNvGraphicFramePr>
          <p:nvPr>
            <p:ph idx="1"/>
            <p:extLst>
              <p:ext uri="{D42A27DB-BD31-4B8C-83A1-F6EECF244321}">
                <p14:modId xmlns:p14="http://schemas.microsoft.com/office/powerpoint/2010/main" val="4025197919"/>
              </p:ext>
            </p:extLst>
          </p:nvPr>
        </p:nvGraphicFramePr>
        <p:xfrm>
          <a:off x="253067" y="215914"/>
          <a:ext cx="11592188" cy="6396105"/>
        </p:xfrm>
        <a:graphic>
          <a:graphicData uri="http://schemas.openxmlformats.org/drawingml/2006/table">
            <a:tbl>
              <a:tblPr firstRow="1" bandRow="1">
                <a:tableStyleId>{5C22544A-7EE6-4342-B048-85BDC9FD1C3A}</a:tableStyleId>
              </a:tblPr>
              <a:tblGrid>
                <a:gridCol w="2708247">
                  <a:extLst>
                    <a:ext uri="{9D8B030D-6E8A-4147-A177-3AD203B41FA5}">
                      <a16:colId xmlns:a16="http://schemas.microsoft.com/office/drawing/2014/main" val="2366002626"/>
                    </a:ext>
                  </a:extLst>
                </a:gridCol>
                <a:gridCol w="8883941">
                  <a:extLst>
                    <a:ext uri="{9D8B030D-6E8A-4147-A177-3AD203B41FA5}">
                      <a16:colId xmlns:a16="http://schemas.microsoft.com/office/drawing/2014/main" val="4280419279"/>
                    </a:ext>
                  </a:extLst>
                </a:gridCol>
              </a:tblGrid>
              <a:tr h="403190">
                <a:tc>
                  <a:txBody>
                    <a:bodyPr/>
                    <a:lstStyle/>
                    <a:p>
                      <a:r>
                        <a:rPr lang="nl-NL" dirty="0"/>
                        <a:t>Instrument</a:t>
                      </a:r>
                    </a:p>
                  </a:txBody>
                  <a:tcPr/>
                </a:tc>
                <a:tc>
                  <a:txBody>
                    <a:bodyPr/>
                    <a:lstStyle/>
                    <a:p>
                      <a:r>
                        <a:rPr lang="nl-NL" dirty="0" err="1"/>
                        <a:t>Material</a:t>
                      </a:r>
                      <a:r>
                        <a:rPr lang="nl-NL" dirty="0"/>
                        <a:t> scope</a:t>
                      </a:r>
                    </a:p>
                  </a:txBody>
                  <a:tcPr/>
                </a:tc>
                <a:extLst>
                  <a:ext uri="{0D108BD9-81ED-4DB2-BD59-A6C34878D82A}">
                    <a16:rowId xmlns:a16="http://schemas.microsoft.com/office/drawing/2014/main" val="3556400125"/>
                  </a:ext>
                </a:extLst>
              </a:tr>
              <a:tr h="974804">
                <a:tc>
                  <a:txBody>
                    <a:bodyPr/>
                    <a:lstStyle/>
                    <a:p>
                      <a:r>
                        <a:rPr lang="en-US" dirty="0"/>
                        <a:t>Israel Protection of Privacy Law, 5741</a:t>
                      </a:r>
                      <a:endParaRPr lang="nl-NL" dirty="0"/>
                    </a:p>
                  </a:txBody>
                  <a:tcPr/>
                </a:tc>
                <a:tc>
                  <a:txBody>
                    <a:bodyPr/>
                    <a:lstStyle/>
                    <a:p>
                      <a:r>
                        <a:rPr lang="en-US" dirty="0"/>
                        <a:t>“information” means data on the personality, personal status, intimate affairs, state of health, economic position, vocational qualifications, opinions and beliefs of a person;</a:t>
                      </a:r>
                    </a:p>
                  </a:txBody>
                  <a:tcPr/>
                </a:tc>
                <a:extLst>
                  <a:ext uri="{0D108BD9-81ED-4DB2-BD59-A6C34878D82A}">
                    <a16:rowId xmlns:a16="http://schemas.microsoft.com/office/drawing/2014/main" val="758660809"/>
                  </a:ext>
                </a:extLst>
              </a:tr>
              <a:tr h="695917">
                <a:tc>
                  <a:txBody>
                    <a:bodyPr/>
                    <a:lstStyle/>
                    <a:p>
                      <a:r>
                        <a:rPr lang="en-GB" sz="1800" kern="1200" dirty="0">
                          <a:solidFill>
                            <a:schemeClr val="dk1"/>
                          </a:solidFill>
                          <a:effectLst/>
                          <a:latin typeface="+mn-lt"/>
                          <a:ea typeface="+mn-ea"/>
                          <a:cs typeface="+mn-cs"/>
                        </a:rPr>
                        <a:t>PIPEDA</a:t>
                      </a:r>
                      <a:endParaRPr lang="nl-NL" dirty="0"/>
                    </a:p>
                  </a:txBody>
                  <a:tcPr/>
                </a:tc>
                <a:tc>
                  <a:txBody>
                    <a:bodyPr/>
                    <a:lstStyle/>
                    <a:p>
                      <a:r>
                        <a:rPr lang="en-GB" sz="1800" kern="1200" dirty="0">
                          <a:solidFill>
                            <a:schemeClr val="dk1"/>
                          </a:solidFill>
                          <a:effectLst/>
                          <a:latin typeface="+mn-lt"/>
                          <a:ea typeface="+mn-ea"/>
                          <a:cs typeface="+mn-cs"/>
                        </a:rPr>
                        <a:t>‘personal information means information about an identifiable individual’</a:t>
                      </a:r>
                      <a:endParaRPr lang="nl-NL" dirty="0"/>
                    </a:p>
                  </a:txBody>
                  <a:tcPr/>
                </a:tc>
                <a:extLst>
                  <a:ext uri="{0D108BD9-81ED-4DB2-BD59-A6C34878D82A}">
                    <a16:rowId xmlns:a16="http://schemas.microsoft.com/office/drawing/2014/main" val="4235462939"/>
                  </a:ext>
                </a:extLst>
              </a:tr>
              <a:tr h="1590667">
                <a:tc>
                  <a:txBody>
                    <a:bodyPr/>
                    <a:lstStyle/>
                    <a:p>
                      <a:r>
                        <a:rPr lang="en-GB" sz="1800" kern="1200" dirty="0">
                          <a:solidFill>
                            <a:schemeClr val="dk1"/>
                          </a:solidFill>
                          <a:effectLst/>
                          <a:latin typeface="+mn-lt"/>
                          <a:ea typeface="+mn-ea"/>
                          <a:cs typeface="+mn-cs"/>
                        </a:rPr>
                        <a:t>United States’ Privacy Act </a:t>
                      </a:r>
                      <a:endParaRPr lang="nl-NL" dirty="0"/>
                    </a:p>
                  </a:txBody>
                  <a:tcPr/>
                </a:tc>
                <a:tc>
                  <a:txBody>
                    <a:bodyPr/>
                    <a:lstStyle/>
                    <a:p>
                      <a:r>
                        <a:rPr lang="en-GB" sz="1800" kern="1200" dirty="0">
                          <a:solidFill>
                            <a:schemeClr val="dk1"/>
                          </a:solidFill>
                          <a:effectLst/>
                          <a:latin typeface="+mn-lt"/>
                          <a:ea typeface="+mn-ea"/>
                          <a:cs typeface="+mn-cs"/>
                        </a:rPr>
                        <a:t>‘record’ is ‘any item, collection, or grouping of information about an individual that is maintained by an agency’, where an ‘individual’ is defined as ‘a citizen of the United States or an alien lawfully admitted for permanent residence’</a:t>
                      </a:r>
                      <a:endParaRPr lang="nl-NL" dirty="0"/>
                    </a:p>
                  </a:txBody>
                  <a:tcPr/>
                </a:tc>
                <a:extLst>
                  <a:ext uri="{0D108BD9-81ED-4DB2-BD59-A6C34878D82A}">
                    <a16:rowId xmlns:a16="http://schemas.microsoft.com/office/drawing/2014/main" val="3297726138"/>
                  </a:ext>
                </a:extLst>
              </a:tr>
              <a:tr h="994167">
                <a:tc>
                  <a:txBody>
                    <a:bodyPr/>
                    <a:lstStyle/>
                    <a:p>
                      <a:r>
                        <a:rPr lang="en-US" sz="1800" b="0" i="0" u="none" strike="noStrike" kern="1200" dirty="0">
                          <a:solidFill>
                            <a:schemeClr val="dk1"/>
                          </a:solidFill>
                          <a:effectLst/>
                          <a:latin typeface="+mn-lt"/>
                          <a:ea typeface="+mn-ea"/>
                          <a:cs typeface="+mn-cs"/>
                        </a:rPr>
                        <a:t>Council of Europe &amp; OECD</a:t>
                      </a:r>
                      <a:endParaRPr lang="nl-NL" b="0" dirty="0"/>
                    </a:p>
                  </a:txBody>
                  <a:tcPr/>
                </a:tc>
                <a:tc>
                  <a:txBody>
                    <a:bodyPr/>
                    <a:lstStyle/>
                    <a:p>
                      <a:r>
                        <a:rPr lang="en-US" sz="1800" b="0" i="0" u="none" strike="noStrike" kern="1200" dirty="0">
                          <a:solidFill>
                            <a:schemeClr val="dk1"/>
                          </a:solidFill>
                          <a:effectLst/>
                          <a:latin typeface="+mn-lt"/>
                          <a:ea typeface="+mn-ea"/>
                          <a:cs typeface="+mn-cs"/>
                        </a:rPr>
                        <a:t>"personal data" means any information relating to an identified or identifiable individual ("data subject"); </a:t>
                      </a:r>
                      <a:endParaRPr lang="nl-NL" dirty="0"/>
                    </a:p>
                  </a:txBody>
                  <a:tcPr/>
                </a:tc>
                <a:extLst>
                  <a:ext uri="{0D108BD9-81ED-4DB2-BD59-A6C34878D82A}">
                    <a16:rowId xmlns:a16="http://schemas.microsoft.com/office/drawing/2014/main" val="2520200002"/>
                  </a:ext>
                </a:extLst>
              </a:tr>
              <a:tr h="1292417">
                <a:tc>
                  <a:txBody>
                    <a:bodyPr/>
                    <a:lstStyle/>
                    <a:p>
                      <a:r>
                        <a:rPr lang="nl-NL" dirty="0"/>
                        <a:t>GDPR (EU)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dirty="0"/>
                    </a:p>
                  </a:txBody>
                  <a:tcPr/>
                </a:tc>
                <a:extLst>
                  <a:ext uri="{0D108BD9-81ED-4DB2-BD59-A6C34878D82A}">
                    <a16:rowId xmlns:a16="http://schemas.microsoft.com/office/drawing/2014/main" val="1014877016"/>
                  </a:ext>
                </a:extLst>
              </a:tr>
            </a:tbl>
          </a:graphicData>
        </a:graphic>
      </p:graphicFrame>
    </p:spTree>
    <p:extLst>
      <p:ext uri="{BB962C8B-B14F-4D97-AF65-F5344CB8AC3E}">
        <p14:creationId xmlns:p14="http://schemas.microsoft.com/office/powerpoint/2010/main" val="383397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984FE-A2AC-4439-A902-50B5AE134ACB}"/>
              </a:ext>
            </a:extLst>
          </p:cNvPr>
          <p:cNvSpPr>
            <a:spLocks noGrp="1"/>
          </p:cNvSpPr>
          <p:nvPr>
            <p:ph type="title"/>
          </p:nvPr>
        </p:nvSpPr>
        <p:spPr/>
        <p:txBody>
          <a:bodyPr>
            <a:normAutofit/>
          </a:bodyPr>
          <a:lstStyle/>
          <a:p>
            <a:r>
              <a:rPr lang="en-US" sz="3600" b="1" dirty="0"/>
              <a:t>Should We Regulate Non-Personal Data?</a:t>
            </a:r>
            <a:endParaRPr lang="nl-NL" sz="3600" dirty="0"/>
          </a:p>
        </p:txBody>
      </p:sp>
      <p:sp>
        <p:nvSpPr>
          <p:cNvPr id="3" name="Tijdelijke aanduiding voor inhoud 2">
            <a:extLst>
              <a:ext uri="{FF2B5EF4-FFF2-40B4-BE49-F238E27FC236}">
                <a16:creationId xmlns:a16="http://schemas.microsoft.com/office/drawing/2014/main" id="{743F9638-9E15-4D4A-8F55-4F88355B5288}"/>
              </a:ext>
            </a:extLst>
          </p:cNvPr>
          <p:cNvSpPr>
            <a:spLocks noGrp="1"/>
          </p:cNvSpPr>
          <p:nvPr>
            <p:ph idx="1"/>
          </p:nvPr>
        </p:nvSpPr>
        <p:spPr/>
        <p:txBody>
          <a:bodyPr>
            <a:normAutofit lnSpcReduction="10000"/>
          </a:bodyPr>
          <a:lstStyle/>
          <a:p>
            <a:r>
              <a:rPr lang="nl-NL" sz="4000" dirty="0">
                <a:latin typeface="+mj-lt"/>
              </a:rPr>
              <a:t>1.</a:t>
            </a:r>
            <a:r>
              <a:rPr lang="en-GB" sz="4000" dirty="0">
                <a:latin typeface="+mj-lt"/>
              </a:rPr>
              <a:t> The status of data is unstable</a:t>
            </a:r>
          </a:p>
          <a:p>
            <a:endParaRPr lang="en-GB" sz="4000" dirty="0">
              <a:latin typeface="+mj-lt"/>
            </a:endParaRPr>
          </a:p>
          <a:p>
            <a:r>
              <a:rPr lang="en-GB" sz="4000" dirty="0">
                <a:latin typeface="+mj-lt"/>
              </a:rPr>
              <a:t>2. The status of data is unclear</a:t>
            </a:r>
          </a:p>
          <a:p>
            <a:endParaRPr lang="en-GB" sz="4000" dirty="0">
              <a:latin typeface="+mj-lt"/>
            </a:endParaRPr>
          </a:p>
          <a:p>
            <a:r>
              <a:rPr lang="en-GB" sz="4000" dirty="0">
                <a:latin typeface="+mj-lt"/>
              </a:rPr>
              <a:t>3. The status of the data is insignificant</a:t>
            </a:r>
            <a:endParaRPr lang="nl-NL" sz="4000" dirty="0">
              <a:latin typeface="+mj-lt"/>
            </a:endParaRPr>
          </a:p>
          <a:p>
            <a:endParaRPr lang="nl-NL" b="1" dirty="0"/>
          </a:p>
          <a:p>
            <a:endParaRPr lang="nl-NL" dirty="0"/>
          </a:p>
        </p:txBody>
      </p:sp>
    </p:spTree>
    <p:extLst>
      <p:ext uri="{BB962C8B-B14F-4D97-AF65-F5344CB8AC3E}">
        <p14:creationId xmlns:p14="http://schemas.microsoft.com/office/powerpoint/2010/main" val="3201788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80B57-62F1-4FBB-9899-3B612B1272B9}"/>
              </a:ext>
            </a:extLst>
          </p:cNvPr>
          <p:cNvSpPr>
            <a:spLocks noGrp="1"/>
          </p:cNvSpPr>
          <p:nvPr>
            <p:ph type="title"/>
          </p:nvPr>
        </p:nvSpPr>
        <p:spPr>
          <a:xfrm>
            <a:off x="1066800" y="441259"/>
            <a:ext cx="10058400" cy="875813"/>
          </a:xfrm>
        </p:spPr>
        <p:txBody>
          <a:bodyPr/>
          <a:lstStyle/>
          <a:p>
            <a:r>
              <a:rPr lang="nl-NL" dirty="0" err="1"/>
              <a:t>Seperation</a:t>
            </a:r>
            <a:r>
              <a:rPr lang="nl-NL" dirty="0"/>
              <a:t> Privacy &amp; Data </a:t>
            </a:r>
            <a:r>
              <a:rPr lang="nl-NL" dirty="0" err="1"/>
              <a:t>Protection</a:t>
            </a:r>
            <a:endParaRPr lang="nl-NL" dirty="0"/>
          </a:p>
        </p:txBody>
      </p:sp>
      <p:graphicFrame>
        <p:nvGraphicFramePr>
          <p:cNvPr id="4" name="Tabel 4">
            <a:extLst>
              <a:ext uri="{FF2B5EF4-FFF2-40B4-BE49-F238E27FC236}">
                <a16:creationId xmlns:a16="http://schemas.microsoft.com/office/drawing/2014/main" id="{9B8DBDBD-E04E-4D7D-81FE-06F0CB07CA57}"/>
              </a:ext>
            </a:extLst>
          </p:cNvPr>
          <p:cNvGraphicFramePr>
            <a:graphicFrameLocks noGrp="1"/>
          </p:cNvGraphicFramePr>
          <p:nvPr>
            <p:ph idx="1"/>
            <p:extLst>
              <p:ext uri="{D42A27DB-BD31-4B8C-83A1-F6EECF244321}">
                <p14:modId xmlns:p14="http://schemas.microsoft.com/office/powerpoint/2010/main" val="243510015"/>
              </p:ext>
            </p:extLst>
          </p:nvPr>
        </p:nvGraphicFramePr>
        <p:xfrm>
          <a:off x="1066800" y="1390373"/>
          <a:ext cx="10058400" cy="49631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344749097"/>
                    </a:ext>
                  </a:extLst>
                </a:gridCol>
                <a:gridCol w="5029200">
                  <a:extLst>
                    <a:ext uri="{9D8B030D-6E8A-4147-A177-3AD203B41FA5}">
                      <a16:colId xmlns:a16="http://schemas.microsoft.com/office/drawing/2014/main" val="3316256659"/>
                    </a:ext>
                  </a:extLst>
                </a:gridCol>
              </a:tblGrid>
              <a:tr h="370840">
                <a:tc>
                  <a:txBody>
                    <a:bodyPr/>
                    <a:lstStyle/>
                    <a:p>
                      <a:r>
                        <a:rPr lang="en-US" dirty="0"/>
                        <a:t>Article 7 Respect for private and family life</a:t>
                      </a:r>
                      <a:endParaRPr lang="nl-NL" dirty="0"/>
                    </a:p>
                  </a:txBody>
                  <a:tcPr/>
                </a:tc>
                <a:tc>
                  <a:txBody>
                    <a:bodyPr/>
                    <a:lstStyle/>
                    <a:p>
                      <a:r>
                        <a:rPr lang="en-US" dirty="0"/>
                        <a:t>Article 8 Protection of personal data </a:t>
                      </a:r>
                      <a:endParaRPr lang="nl-NL" dirty="0"/>
                    </a:p>
                  </a:txBody>
                  <a:tcPr/>
                </a:tc>
                <a:extLst>
                  <a:ext uri="{0D108BD9-81ED-4DB2-BD59-A6C34878D82A}">
                    <a16:rowId xmlns:a16="http://schemas.microsoft.com/office/drawing/2014/main" val="1567187074"/>
                  </a:ext>
                </a:extLst>
              </a:tr>
              <a:tr h="370840">
                <a:tc>
                  <a:txBody>
                    <a:bodyPr/>
                    <a:lstStyle/>
                    <a:p>
                      <a:r>
                        <a:rPr lang="en-US" dirty="0"/>
                        <a:t>Everyone has the right to respect for his or her private and family life, home and communications. </a:t>
                      </a:r>
                    </a:p>
                  </a:txBody>
                  <a:tcPr/>
                </a:tc>
                <a:tc>
                  <a:txBody>
                    <a:bodyPr/>
                    <a:lstStyle/>
                    <a:p>
                      <a:r>
                        <a:rPr lang="en-US" dirty="0"/>
                        <a:t>1. Everyone has the right to the protection of personal data concerning him or her. </a:t>
                      </a:r>
                    </a:p>
                    <a:p>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r>
                        <a:rPr lang="en-US" dirty="0"/>
                        <a:t>3. Compliance with these rules shall be subject to control by an independent authority. </a:t>
                      </a:r>
                      <a:endParaRPr lang="nl-NL" dirty="0"/>
                    </a:p>
                  </a:txBody>
                  <a:tcPr/>
                </a:tc>
                <a:extLst>
                  <a:ext uri="{0D108BD9-81ED-4DB2-BD59-A6C34878D82A}">
                    <a16:rowId xmlns:a16="http://schemas.microsoft.com/office/drawing/2014/main" val="806099213"/>
                  </a:ext>
                </a:extLst>
              </a:tr>
              <a:tr h="370840">
                <a:tc>
                  <a:txBody>
                    <a:bodyPr/>
                    <a:lstStyle/>
                    <a:p>
                      <a:r>
                        <a:rPr lang="en-US" i="1" dirty="0"/>
                        <a:t>De minimis rule</a:t>
                      </a:r>
                    </a:p>
                  </a:txBody>
                  <a:tcPr/>
                </a:tc>
                <a:tc>
                  <a:txBody>
                    <a:bodyPr/>
                    <a:lstStyle/>
                    <a:p>
                      <a:r>
                        <a:rPr lang="nl-NL" i="1" dirty="0"/>
                        <a:t>No </a:t>
                      </a:r>
                      <a:r>
                        <a:rPr lang="nl-NL" i="1" dirty="0" err="1"/>
                        <a:t>harm</a:t>
                      </a:r>
                      <a:r>
                        <a:rPr lang="nl-NL" i="1" dirty="0"/>
                        <a:t> </a:t>
                      </a:r>
                      <a:r>
                        <a:rPr lang="nl-NL" i="1" dirty="0" err="1"/>
                        <a:t>required</a:t>
                      </a:r>
                      <a:endParaRPr lang="nl-NL" i="1" dirty="0"/>
                    </a:p>
                  </a:txBody>
                  <a:tcPr/>
                </a:tc>
                <a:extLst>
                  <a:ext uri="{0D108BD9-81ED-4DB2-BD59-A6C34878D82A}">
                    <a16:rowId xmlns:a16="http://schemas.microsoft.com/office/drawing/2014/main" val="488609657"/>
                  </a:ext>
                </a:extLst>
              </a:tr>
              <a:tr h="370840">
                <a:tc>
                  <a:txBody>
                    <a:bodyPr/>
                    <a:lstStyle/>
                    <a:p>
                      <a:r>
                        <a:rPr lang="en-US" i="1" dirty="0"/>
                        <a:t>Private data</a:t>
                      </a:r>
                    </a:p>
                  </a:txBody>
                  <a:tcPr/>
                </a:tc>
                <a:tc>
                  <a:txBody>
                    <a:bodyPr/>
                    <a:lstStyle/>
                    <a:p>
                      <a:r>
                        <a:rPr lang="nl-NL" i="1" dirty="0"/>
                        <a:t>Both private </a:t>
                      </a:r>
                      <a:r>
                        <a:rPr lang="nl-NL" i="1" dirty="0" err="1"/>
                        <a:t>and</a:t>
                      </a:r>
                      <a:r>
                        <a:rPr lang="nl-NL" i="1" dirty="0"/>
                        <a:t> public data</a:t>
                      </a:r>
                    </a:p>
                  </a:txBody>
                  <a:tcPr/>
                </a:tc>
                <a:extLst>
                  <a:ext uri="{0D108BD9-81ED-4DB2-BD59-A6C34878D82A}">
                    <a16:rowId xmlns:a16="http://schemas.microsoft.com/office/drawing/2014/main" val="1268285162"/>
                  </a:ext>
                </a:extLst>
              </a:tr>
              <a:tr h="370840">
                <a:tc>
                  <a:txBody>
                    <a:bodyPr/>
                    <a:lstStyle/>
                    <a:p>
                      <a:r>
                        <a:rPr lang="en-US" i="1" dirty="0"/>
                        <a:t>Sensitive data</a:t>
                      </a:r>
                    </a:p>
                  </a:txBody>
                  <a:tcPr/>
                </a:tc>
                <a:tc>
                  <a:txBody>
                    <a:bodyPr/>
                    <a:lstStyle/>
                    <a:p>
                      <a:r>
                        <a:rPr lang="nl-NL" i="1" dirty="0"/>
                        <a:t>Both </a:t>
                      </a:r>
                      <a:r>
                        <a:rPr lang="nl-NL" i="1" dirty="0" err="1"/>
                        <a:t>sensitive</a:t>
                      </a:r>
                      <a:r>
                        <a:rPr lang="nl-NL" i="1" dirty="0"/>
                        <a:t> </a:t>
                      </a:r>
                      <a:r>
                        <a:rPr lang="nl-NL" i="1" dirty="0" err="1"/>
                        <a:t>and</a:t>
                      </a:r>
                      <a:r>
                        <a:rPr lang="nl-NL" i="1" dirty="0"/>
                        <a:t> </a:t>
                      </a:r>
                      <a:r>
                        <a:rPr lang="nl-NL" i="1" dirty="0" err="1"/>
                        <a:t>insensitive</a:t>
                      </a:r>
                      <a:r>
                        <a:rPr lang="nl-NL" i="1" dirty="0"/>
                        <a:t> data</a:t>
                      </a:r>
                    </a:p>
                  </a:txBody>
                  <a:tcPr/>
                </a:tc>
                <a:extLst>
                  <a:ext uri="{0D108BD9-81ED-4DB2-BD59-A6C34878D82A}">
                    <a16:rowId xmlns:a16="http://schemas.microsoft.com/office/drawing/2014/main" val="746782498"/>
                  </a:ext>
                </a:extLst>
              </a:tr>
              <a:tr h="370840">
                <a:tc>
                  <a:txBody>
                    <a:bodyPr/>
                    <a:lstStyle/>
                    <a:p>
                      <a:endParaRPr lang="en-US" i="1" dirty="0"/>
                    </a:p>
                  </a:txBody>
                  <a:tcPr/>
                </a:tc>
                <a:tc>
                  <a:txBody>
                    <a:bodyPr/>
                    <a:lstStyle/>
                    <a:p>
                      <a:r>
                        <a:rPr lang="nl-NL" i="1" dirty="0"/>
                        <a:t>GDPR &gt; no </a:t>
                      </a:r>
                      <a:r>
                        <a:rPr lang="nl-NL" i="1" dirty="0" err="1"/>
                        <a:t>reference</a:t>
                      </a:r>
                      <a:r>
                        <a:rPr lang="nl-NL" i="1" dirty="0"/>
                        <a:t> </a:t>
                      </a:r>
                      <a:r>
                        <a:rPr lang="nl-NL" i="1" dirty="0" err="1"/>
                        <a:t>to</a:t>
                      </a:r>
                      <a:r>
                        <a:rPr lang="nl-NL" i="1" dirty="0"/>
                        <a:t> privacy</a:t>
                      </a:r>
                    </a:p>
                  </a:txBody>
                  <a:tcPr/>
                </a:tc>
                <a:extLst>
                  <a:ext uri="{0D108BD9-81ED-4DB2-BD59-A6C34878D82A}">
                    <a16:rowId xmlns:a16="http://schemas.microsoft.com/office/drawing/2014/main" val="3162408554"/>
                  </a:ext>
                </a:extLst>
              </a:tr>
            </a:tbl>
          </a:graphicData>
        </a:graphic>
      </p:graphicFrame>
    </p:spTree>
    <p:extLst>
      <p:ext uri="{BB962C8B-B14F-4D97-AF65-F5344CB8AC3E}">
        <p14:creationId xmlns:p14="http://schemas.microsoft.com/office/powerpoint/2010/main" val="4141780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4CE4B-6E35-4A72-84F1-27CCB17C4DF3}"/>
              </a:ext>
            </a:extLst>
          </p:cNvPr>
          <p:cNvSpPr>
            <a:spLocks noGrp="1"/>
          </p:cNvSpPr>
          <p:nvPr>
            <p:ph type="title"/>
          </p:nvPr>
        </p:nvSpPr>
        <p:spPr>
          <a:xfrm>
            <a:off x="1066800" y="323814"/>
            <a:ext cx="10058400" cy="926147"/>
          </a:xfrm>
        </p:spPr>
        <p:txBody>
          <a:bodyPr/>
          <a:lstStyle/>
          <a:p>
            <a:r>
              <a:rPr lang="nl-NL" dirty="0"/>
              <a:t>Scope of ‘personal information’</a:t>
            </a:r>
          </a:p>
        </p:txBody>
      </p:sp>
      <p:graphicFrame>
        <p:nvGraphicFramePr>
          <p:cNvPr id="4" name="Tabel 4">
            <a:extLst>
              <a:ext uri="{FF2B5EF4-FFF2-40B4-BE49-F238E27FC236}">
                <a16:creationId xmlns:a16="http://schemas.microsoft.com/office/drawing/2014/main" id="{0BAF6CE3-BFBF-43D8-A386-493122F42628}"/>
              </a:ext>
            </a:extLst>
          </p:cNvPr>
          <p:cNvGraphicFramePr>
            <a:graphicFrameLocks noGrp="1"/>
          </p:cNvGraphicFramePr>
          <p:nvPr>
            <p:ph idx="1"/>
            <p:extLst>
              <p:ext uri="{D42A27DB-BD31-4B8C-83A1-F6EECF244321}">
                <p14:modId xmlns:p14="http://schemas.microsoft.com/office/powerpoint/2010/main" val="3572178144"/>
              </p:ext>
            </p:extLst>
          </p:nvPr>
        </p:nvGraphicFramePr>
        <p:xfrm>
          <a:off x="1066800" y="1249961"/>
          <a:ext cx="10058400" cy="5125720"/>
        </p:xfrm>
        <a:graphic>
          <a:graphicData uri="http://schemas.openxmlformats.org/drawingml/2006/table">
            <a:tbl>
              <a:tblPr firstRow="1" bandRow="1">
                <a:tableStyleId>{5C22544A-7EE6-4342-B048-85BDC9FD1C3A}</a:tableStyleId>
              </a:tblPr>
              <a:tblGrid>
                <a:gridCol w="2691468">
                  <a:extLst>
                    <a:ext uri="{9D8B030D-6E8A-4147-A177-3AD203B41FA5}">
                      <a16:colId xmlns:a16="http://schemas.microsoft.com/office/drawing/2014/main" val="562572995"/>
                    </a:ext>
                  </a:extLst>
                </a:gridCol>
                <a:gridCol w="7366932">
                  <a:extLst>
                    <a:ext uri="{9D8B030D-6E8A-4147-A177-3AD203B41FA5}">
                      <a16:colId xmlns:a16="http://schemas.microsoft.com/office/drawing/2014/main" val="2280997938"/>
                    </a:ext>
                  </a:extLst>
                </a:gridCol>
              </a:tblGrid>
              <a:tr h="370840">
                <a:tc>
                  <a:txBody>
                    <a:bodyPr/>
                    <a:lstStyle/>
                    <a:p>
                      <a:r>
                        <a:rPr lang="nl-NL" dirty="0"/>
                        <a:t>Instrument</a:t>
                      </a:r>
                    </a:p>
                  </a:txBody>
                  <a:tcPr/>
                </a:tc>
                <a:tc>
                  <a:txBody>
                    <a:bodyPr/>
                    <a:lstStyle/>
                    <a:p>
                      <a:r>
                        <a:rPr lang="nl-NL" dirty="0"/>
                        <a:t>Definition</a:t>
                      </a:r>
                    </a:p>
                  </a:txBody>
                  <a:tcPr/>
                </a:tc>
                <a:extLst>
                  <a:ext uri="{0D108BD9-81ED-4DB2-BD59-A6C34878D82A}">
                    <a16:rowId xmlns:a16="http://schemas.microsoft.com/office/drawing/2014/main" val="1017246890"/>
                  </a:ext>
                </a:extLst>
              </a:tr>
              <a:tr h="370840">
                <a:tc>
                  <a:txBody>
                    <a:bodyPr/>
                    <a:lstStyle/>
                    <a:p>
                      <a:r>
                        <a:rPr lang="nl-NL" dirty="0"/>
                        <a:t>Council of Europe </a:t>
                      </a:r>
                      <a:r>
                        <a:rPr lang="nl-NL" dirty="0" err="1"/>
                        <a:t>Resolutions</a:t>
                      </a:r>
                      <a:r>
                        <a:rPr lang="nl-NL" dirty="0"/>
                        <a:t> 1973 &amp; 1974</a:t>
                      </a:r>
                    </a:p>
                  </a:txBody>
                  <a:tcPr/>
                </a:tc>
                <a:tc>
                  <a:txBody>
                    <a:bodyPr/>
                    <a:lstStyle/>
                    <a:p>
                      <a:r>
                        <a:rPr lang="en-GB" sz="1800" kern="1200" dirty="0">
                          <a:solidFill>
                            <a:schemeClr val="dk1"/>
                          </a:solidFill>
                          <a:effectLst/>
                          <a:latin typeface="+mn-lt"/>
                          <a:ea typeface="+mn-ea"/>
                          <a:cs typeface="+mn-cs"/>
                        </a:rPr>
                        <a:t>‘personal information’ is information relating to individuals (physical persons). </a:t>
                      </a:r>
                      <a:endParaRPr lang="nl-NL" dirty="0"/>
                    </a:p>
                  </a:txBody>
                  <a:tcPr/>
                </a:tc>
                <a:extLst>
                  <a:ext uri="{0D108BD9-81ED-4DB2-BD59-A6C34878D82A}">
                    <a16:rowId xmlns:a16="http://schemas.microsoft.com/office/drawing/2014/main" val="2531186172"/>
                  </a:ext>
                </a:extLst>
              </a:tr>
              <a:tr h="370840">
                <a:tc>
                  <a:txBody>
                    <a:bodyPr/>
                    <a:lstStyle/>
                    <a:p>
                      <a:r>
                        <a:rPr lang="nl-NL" dirty="0"/>
                        <a:t>Council of Europe </a:t>
                      </a:r>
                      <a:r>
                        <a:rPr lang="nl-NL" dirty="0" err="1"/>
                        <a:t>Convention</a:t>
                      </a:r>
                      <a:r>
                        <a:rPr lang="nl-NL" dirty="0"/>
                        <a:t> 1981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"personal data" means any information relating to an </a:t>
                      </a:r>
                      <a:r>
                        <a:rPr lang="en-US" sz="1800" b="1" i="0" u="none" strike="noStrike" kern="1200" dirty="0">
                          <a:solidFill>
                            <a:schemeClr val="dk1"/>
                          </a:solidFill>
                          <a:effectLst/>
                          <a:latin typeface="+mn-lt"/>
                          <a:ea typeface="+mn-ea"/>
                          <a:cs typeface="+mn-cs"/>
                        </a:rPr>
                        <a:t>identified or identifiable</a:t>
                      </a:r>
                      <a:r>
                        <a:rPr lang="en-US" sz="1800" b="0" i="0" u="none" strike="noStrike" kern="1200" dirty="0">
                          <a:solidFill>
                            <a:schemeClr val="dk1"/>
                          </a:solidFill>
                          <a:effectLst/>
                          <a:latin typeface="+mn-lt"/>
                          <a:ea typeface="+mn-ea"/>
                          <a:cs typeface="+mn-cs"/>
                        </a:rPr>
                        <a:t> individual ("data subject"); </a:t>
                      </a:r>
                      <a:endParaRPr lang="nl-NL" dirty="0"/>
                    </a:p>
                  </a:txBody>
                  <a:tcPr/>
                </a:tc>
                <a:extLst>
                  <a:ext uri="{0D108BD9-81ED-4DB2-BD59-A6C34878D82A}">
                    <a16:rowId xmlns:a16="http://schemas.microsoft.com/office/drawing/2014/main" val="1808783951"/>
                  </a:ext>
                </a:extLst>
              </a:tr>
              <a:tr h="370840">
                <a:tc>
                  <a:txBody>
                    <a:bodyPr/>
                    <a:lstStyle/>
                    <a:p>
                      <a:r>
                        <a:rPr lang="nl-NL" dirty="0"/>
                        <a:t>European Union Data </a:t>
                      </a:r>
                      <a:r>
                        <a:rPr lang="nl-NL" dirty="0" err="1"/>
                        <a:t>Protection</a:t>
                      </a:r>
                      <a:r>
                        <a:rPr lang="nl-NL" dirty="0"/>
                        <a:t> Directive 1995</a:t>
                      </a:r>
                    </a:p>
                  </a:txBody>
                  <a:tcPr/>
                </a:tc>
                <a:tc>
                  <a:txBody>
                    <a:bodyPr/>
                    <a:lstStyle/>
                    <a:p>
                      <a:r>
                        <a:rPr lang="en-US" sz="1800" b="0" i="0" u="none" strike="noStrike" kern="1200" dirty="0">
                          <a:solidFill>
                            <a:schemeClr val="dk1"/>
                          </a:solidFill>
                          <a:effectLst/>
                          <a:latin typeface="+mn-lt"/>
                          <a:ea typeface="+mn-ea"/>
                          <a:cs typeface="+mn-cs"/>
                        </a:rPr>
                        <a:t>'personal data' shall mean any information relating to an identified or identifiable natural person ('data subject'); an identifiable person is one who can be identified, </a:t>
                      </a:r>
                      <a:r>
                        <a:rPr lang="en-US" sz="1800" b="1" i="0" u="none" strike="noStrike" kern="1200" dirty="0">
                          <a:solidFill>
                            <a:schemeClr val="dk1"/>
                          </a:solidFill>
                          <a:effectLst/>
                          <a:latin typeface="+mn-lt"/>
                          <a:ea typeface="+mn-ea"/>
                          <a:cs typeface="+mn-cs"/>
                        </a:rPr>
                        <a:t>directly or indirectly</a:t>
                      </a:r>
                      <a:r>
                        <a:rPr lang="en-US" sz="1800" b="0" i="0" u="none" strike="noStrike" kern="1200" dirty="0">
                          <a:solidFill>
                            <a:schemeClr val="dk1"/>
                          </a:solidFill>
                          <a:effectLst/>
                          <a:latin typeface="+mn-lt"/>
                          <a:ea typeface="+mn-ea"/>
                          <a:cs typeface="+mn-cs"/>
                        </a:rPr>
                        <a:t>, in particular by reference to an identification number or to one or more factors specific to his physical, physiological, mental, economic, cultural or social identity;</a:t>
                      </a:r>
                      <a:endParaRPr lang="nl-NL" dirty="0"/>
                    </a:p>
                  </a:txBody>
                  <a:tcPr/>
                </a:tc>
                <a:extLst>
                  <a:ext uri="{0D108BD9-81ED-4DB2-BD59-A6C34878D82A}">
                    <a16:rowId xmlns:a16="http://schemas.microsoft.com/office/drawing/2014/main" val="3517875163"/>
                  </a:ext>
                </a:extLst>
              </a:tr>
              <a:tr h="370840">
                <a:tc>
                  <a:txBody>
                    <a:bodyPr/>
                    <a:lstStyle/>
                    <a:p>
                      <a:r>
                        <a:rPr lang="nl-NL" dirty="0"/>
                        <a:t>GDPR (EU)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dirty="0"/>
                    </a:p>
                  </a:txBody>
                  <a:tcPr/>
                </a:tc>
                <a:extLst>
                  <a:ext uri="{0D108BD9-81ED-4DB2-BD59-A6C34878D82A}">
                    <a16:rowId xmlns:a16="http://schemas.microsoft.com/office/drawing/2014/main" val="3369649587"/>
                  </a:ext>
                </a:extLst>
              </a:tr>
            </a:tbl>
          </a:graphicData>
        </a:graphic>
      </p:graphicFrame>
    </p:spTree>
    <p:extLst>
      <p:ext uri="{BB962C8B-B14F-4D97-AF65-F5344CB8AC3E}">
        <p14:creationId xmlns:p14="http://schemas.microsoft.com/office/powerpoint/2010/main" val="311204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Regulation 2018/1807</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836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1FDA0-9234-4569-B423-A3DAB44A7FE8}"/>
              </a:ext>
            </a:extLst>
          </p:cNvPr>
          <p:cNvSpPr>
            <a:spLocks noGrp="1"/>
          </p:cNvSpPr>
          <p:nvPr>
            <p:ph type="title"/>
          </p:nvPr>
        </p:nvSpPr>
        <p:spPr>
          <a:xfrm>
            <a:off x="1000387" y="424481"/>
            <a:ext cx="10191226" cy="833868"/>
          </a:xfrm>
        </p:spPr>
        <p:txBody>
          <a:bodyPr>
            <a:normAutofit/>
          </a:bodyPr>
          <a:lstStyle/>
          <a:p>
            <a:r>
              <a:rPr lang="nl-NL" sz="3200" dirty="0" err="1"/>
              <a:t>Devide</a:t>
            </a:r>
            <a:r>
              <a:rPr lang="nl-NL" sz="3200" dirty="0"/>
              <a:t> </a:t>
            </a:r>
            <a:r>
              <a:rPr lang="nl-NL" sz="3200" dirty="0" err="1"/>
              <a:t>between</a:t>
            </a:r>
            <a:r>
              <a:rPr lang="nl-NL" sz="3200" dirty="0"/>
              <a:t> personal data </a:t>
            </a:r>
            <a:r>
              <a:rPr lang="nl-NL" sz="3200" dirty="0" err="1"/>
              <a:t>and</a:t>
            </a:r>
            <a:r>
              <a:rPr lang="nl-NL" sz="3200" dirty="0"/>
              <a:t> non personal data</a:t>
            </a:r>
          </a:p>
        </p:txBody>
      </p:sp>
      <p:graphicFrame>
        <p:nvGraphicFramePr>
          <p:cNvPr id="4" name="Tabel 4">
            <a:extLst>
              <a:ext uri="{FF2B5EF4-FFF2-40B4-BE49-F238E27FC236}">
                <a16:creationId xmlns:a16="http://schemas.microsoft.com/office/drawing/2014/main" id="{83C4095B-A080-4641-9188-4E4528329CF2}"/>
              </a:ext>
            </a:extLst>
          </p:cNvPr>
          <p:cNvGraphicFramePr>
            <a:graphicFrameLocks noGrp="1"/>
          </p:cNvGraphicFramePr>
          <p:nvPr>
            <p:ph idx="1"/>
            <p:extLst>
              <p:ext uri="{D42A27DB-BD31-4B8C-83A1-F6EECF244321}">
                <p14:modId xmlns:p14="http://schemas.microsoft.com/office/powerpoint/2010/main" val="1270906076"/>
              </p:ext>
            </p:extLst>
          </p:nvPr>
        </p:nvGraphicFramePr>
        <p:xfrm>
          <a:off x="1000387" y="1147093"/>
          <a:ext cx="10058400" cy="5125720"/>
        </p:xfrm>
        <a:graphic>
          <a:graphicData uri="http://schemas.openxmlformats.org/drawingml/2006/table">
            <a:tbl>
              <a:tblPr firstRow="1" bandRow="1">
                <a:tableStyleId>{5C22544A-7EE6-4342-B048-85BDC9FD1C3A}</a:tableStyleId>
              </a:tblPr>
              <a:tblGrid>
                <a:gridCol w="5853419">
                  <a:extLst>
                    <a:ext uri="{9D8B030D-6E8A-4147-A177-3AD203B41FA5}">
                      <a16:colId xmlns:a16="http://schemas.microsoft.com/office/drawing/2014/main" val="2166537822"/>
                    </a:ext>
                  </a:extLst>
                </a:gridCol>
                <a:gridCol w="4204981">
                  <a:extLst>
                    <a:ext uri="{9D8B030D-6E8A-4147-A177-3AD203B41FA5}">
                      <a16:colId xmlns:a16="http://schemas.microsoft.com/office/drawing/2014/main" val="266101004"/>
                    </a:ext>
                  </a:extLst>
                </a:gridCol>
              </a:tblGrid>
              <a:tr h="370840">
                <a:tc>
                  <a:txBody>
                    <a:bodyPr/>
                    <a:lstStyle/>
                    <a:p>
                      <a:r>
                        <a:rPr lang="en-US" sz="1800" b="0" i="0" u="none" strike="noStrike" kern="1200" baseline="0" dirty="0">
                          <a:solidFill>
                            <a:schemeClr val="lt1"/>
                          </a:solidFill>
                          <a:latin typeface="+mn-lt"/>
                          <a:ea typeface="+mn-ea"/>
                          <a:cs typeface="+mn-cs"/>
                        </a:rPr>
                        <a:t>General Data Protection Regulation</a:t>
                      </a:r>
                      <a:endParaRPr lang="nl-NL" sz="1800" b="0" dirty="0"/>
                    </a:p>
                  </a:txBody>
                  <a:tcPr/>
                </a:tc>
                <a:tc>
                  <a:txBody>
                    <a:bodyPr/>
                    <a:lstStyle/>
                    <a:p>
                      <a:r>
                        <a:rPr lang="en-US" sz="1800" b="0" i="0" u="none" strike="noStrike" kern="1200" dirty="0">
                          <a:solidFill>
                            <a:schemeClr val="lt1"/>
                          </a:solidFill>
                          <a:effectLst/>
                          <a:latin typeface="+mn-lt"/>
                          <a:ea typeface="+mn-ea"/>
                          <a:cs typeface="+mn-cs"/>
                        </a:rPr>
                        <a:t>Regulation for the free flow of non-personal data in the European Union</a:t>
                      </a:r>
                      <a:endParaRPr lang="nl-NL" sz="1800" dirty="0"/>
                    </a:p>
                  </a:txBody>
                  <a:tcPr/>
                </a:tc>
                <a:extLst>
                  <a:ext uri="{0D108BD9-81ED-4DB2-BD59-A6C34878D82A}">
                    <a16:rowId xmlns:a16="http://schemas.microsoft.com/office/drawing/2014/main" val="1905748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1" u="none" strike="noStrike" kern="1200" baseline="0" dirty="0" err="1">
                          <a:solidFill>
                            <a:schemeClr val="bg1"/>
                          </a:solidFill>
                          <a:latin typeface="+mn-lt"/>
                          <a:ea typeface="+mn-ea"/>
                          <a:cs typeface="+mn-cs"/>
                        </a:rPr>
                        <a:t>Article</a:t>
                      </a:r>
                      <a:r>
                        <a:rPr lang="nl-NL" sz="1800" b="0" i="1" u="none" strike="noStrike" kern="1200" baseline="0" dirty="0">
                          <a:solidFill>
                            <a:schemeClr val="bg1"/>
                          </a:solidFill>
                          <a:latin typeface="+mn-lt"/>
                          <a:ea typeface="+mn-ea"/>
                          <a:cs typeface="+mn-cs"/>
                        </a:rPr>
                        <a:t> 1 </a:t>
                      </a:r>
                      <a:r>
                        <a:rPr lang="nl-NL" sz="1800" b="1" i="0" u="none" strike="noStrike" kern="1200" baseline="0" dirty="0">
                          <a:solidFill>
                            <a:schemeClr val="bg1"/>
                          </a:solidFill>
                          <a:latin typeface="+mn-lt"/>
                          <a:ea typeface="+mn-ea"/>
                          <a:cs typeface="+mn-cs"/>
                        </a:rPr>
                        <a:t>Subject-matter </a:t>
                      </a:r>
                      <a:r>
                        <a:rPr lang="nl-NL" sz="1800" b="1" i="0" u="none" strike="noStrike" kern="1200" baseline="0" dirty="0" err="1">
                          <a:solidFill>
                            <a:schemeClr val="bg1"/>
                          </a:solidFill>
                          <a:latin typeface="+mn-lt"/>
                          <a:ea typeface="+mn-ea"/>
                          <a:cs typeface="+mn-cs"/>
                        </a:rPr>
                        <a:t>and</a:t>
                      </a:r>
                      <a:r>
                        <a:rPr lang="nl-NL" sz="1800" b="1" i="0" u="none" strike="noStrike" kern="1200" baseline="0" dirty="0">
                          <a:solidFill>
                            <a:schemeClr val="bg1"/>
                          </a:solidFill>
                          <a:latin typeface="+mn-lt"/>
                          <a:ea typeface="+mn-ea"/>
                          <a:cs typeface="+mn-cs"/>
                        </a:rPr>
                        <a:t> </a:t>
                      </a:r>
                      <a:r>
                        <a:rPr lang="nl-NL" sz="1800" b="1" i="0" u="none" strike="noStrike" kern="1200" baseline="0" dirty="0" err="1">
                          <a:solidFill>
                            <a:schemeClr val="bg1"/>
                          </a:solidFill>
                          <a:latin typeface="+mn-lt"/>
                          <a:ea typeface="+mn-ea"/>
                          <a:cs typeface="+mn-cs"/>
                        </a:rPr>
                        <a:t>objectives</a:t>
                      </a:r>
                      <a:r>
                        <a:rPr lang="nl-NL" sz="1800" b="1" i="0" u="none" strike="noStrike" kern="1200" baseline="0" dirty="0">
                          <a:solidFill>
                            <a:schemeClr val="bg1"/>
                          </a:solidFill>
                          <a:latin typeface="+mn-lt"/>
                          <a:ea typeface="+mn-ea"/>
                          <a:cs typeface="+mn-cs"/>
                        </a:rPr>
                        <a:t>  </a:t>
                      </a:r>
                      <a:endParaRPr lang="nl-NL" sz="1800" dirty="0">
                        <a:solidFill>
                          <a:schemeClr val="bg1"/>
                        </a:solidFill>
                      </a:endParaRPr>
                    </a:p>
                  </a:txBody>
                  <a:tcPr/>
                </a:tc>
                <a:tc>
                  <a:txBody>
                    <a:bodyPr/>
                    <a:lstStyle/>
                    <a:p>
                      <a:r>
                        <a:rPr lang="en-US" sz="1800" b="0" i="1" u="none" strike="noStrike" kern="1200" dirty="0">
                          <a:solidFill>
                            <a:schemeClr val="bg1"/>
                          </a:solidFill>
                          <a:effectLst/>
                          <a:latin typeface="+mn-lt"/>
                          <a:ea typeface="+mn-ea"/>
                          <a:cs typeface="+mn-cs"/>
                        </a:rPr>
                        <a:t>Article 1 </a:t>
                      </a:r>
                      <a:r>
                        <a:rPr lang="en-US" sz="1800" b="1" i="0" u="none" strike="noStrike" kern="1200" dirty="0">
                          <a:solidFill>
                            <a:schemeClr val="bg1"/>
                          </a:solidFill>
                          <a:effectLst/>
                          <a:latin typeface="+mn-lt"/>
                          <a:ea typeface="+mn-ea"/>
                          <a:cs typeface="+mn-cs"/>
                        </a:rPr>
                        <a:t>Subject matter</a:t>
                      </a:r>
                    </a:p>
                  </a:txBody>
                  <a:tcPr/>
                </a:tc>
                <a:extLst>
                  <a:ext uri="{0D108BD9-81ED-4DB2-BD59-A6C34878D82A}">
                    <a16:rowId xmlns:a16="http://schemas.microsoft.com/office/drawing/2014/main" val="2446464318"/>
                  </a:ext>
                </a:extLst>
              </a:tr>
              <a:tr h="370840">
                <a:tc>
                  <a:txBody>
                    <a:bodyPr/>
                    <a:lstStyle/>
                    <a:p>
                      <a:r>
                        <a:rPr lang="en-US" sz="1800" b="0" i="0" u="none" strike="noStrike" kern="1200" baseline="0" dirty="0">
                          <a:solidFill>
                            <a:schemeClr val="dk1"/>
                          </a:solidFill>
                          <a:latin typeface="+mn-lt"/>
                          <a:ea typeface="+mn-ea"/>
                          <a:cs typeface="+mn-cs"/>
                        </a:rPr>
                        <a:t>1.This Regulation lays down rules relating to the protection of natural persons with regard to the processing of personal data and rules relating to the free movement of personal data. </a:t>
                      </a: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This Regulation aims to ensure the free flow of data other than personal data within the Union by laying down rules relating to data </a:t>
                      </a:r>
                      <a:r>
                        <a:rPr lang="en-US" sz="1800" b="0" i="0" u="none" strike="noStrike" kern="1200" dirty="0" err="1">
                          <a:solidFill>
                            <a:schemeClr val="dk1"/>
                          </a:solidFill>
                          <a:effectLst/>
                          <a:latin typeface="+mn-lt"/>
                          <a:ea typeface="+mn-ea"/>
                          <a:cs typeface="+mn-cs"/>
                        </a:rPr>
                        <a:t>localisation</a:t>
                      </a:r>
                      <a:r>
                        <a:rPr lang="en-US" sz="1800" b="0" i="0" u="none" strike="noStrike" kern="1200" dirty="0">
                          <a:solidFill>
                            <a:schemeClr val="dk1"/>
                          </a:solidFill>
                          <a:effectLst/>
                          <a:latin typeface="+mn-lt"/>
                          <a:ea typeface="+mn-ea"/>
                          <a:cs typeface="+mn-cs"/>
                        </a:rPr>
                        <a:t> requirements, the availability of data to competent authorities and the porting of data for professional users.</a:t>
                      </a:r>
                    </a:p>
                  </a:txBody>
                  <a:tcPr/>
                </a:tc>
                <a:extLst>
                  <a:ext uri="{0D108BD9-81ED-4DB2-BD59-A6C34878D82A}">
                    <a16:rowId xmlns:a16="http://schemas.microsoft.com/office/drawing/2014/main" val="3305322606"/>
                  </a:ext>
                </a:extLst>
              </a:tr>
              <a:tr h="370840">
                <a:tc>
                  <a:txBody>
                    <a:bodyPr/>
                    <a:lstStyle/>
                    <a:p>
                      <a:r>
                        <a:rPr lang="en-US" sz="1800" b="0" i="0" u="none" strike="noStrike" kern="1200" baseline="0" dirty="0">
                          <a:solidFill>
                            <a:schemeClr val="dk1"/>
                          </a:solidFill>
                          <a:latin typeface="+mn-lt"/>
                          <a:ea typeface="+mn-ea"/>
                          <a:cs typeface="+mn-cs"/>
                        </a:rPr>
                        <a:t>2.This Regulation protects fundamental rights and freedoms of natural persons and in particular their right to the protection of personal data. </a:t>
                      </a:r>
                      <a:endParaRPr lang="nl-NL" sz="1800" dirty="0"/>
                    </a:p>
                  </a:txBody>
                  <a:tcPr/>
                </a:tc>
                <a:tc>
                  <a:txBody>
                    <a:bodyPr/>
                    <a:lstStyle/>
                    <a:p>
                      <a:endParaRPr lang="nl-NL" sz="1800"/>
                    </a:p>
                  </a:txBody>
                  <a:tcPr/>
                </a:tc>
                <a:extLst>
                  <a:ext uri="{0D108BD9-81ED-4DB2-BD59-A6C34878D82A}">
                    <a16:rowId xmlns:a16="http://schemas.microsoft.com/office/drawing/2014/main" val="2611892689"/>
                  </a:ext>
                </a:extLst>
              </a:tr>
              <a:tr h="370840">
                <a:tc>
                  <a:txBody>
                    <a:bodyPr/>
                    <a:lstStyle/>
                    <a:p>
                      <a:r>
                        <a:rPr lang="en-US" sz="1800" b="0" i="0" u="none" strike="noStrike" kern="1200" baseline="0" dirty="0">
                          <a:solidFill>
                            <a:schemeClr val="dk1"/>
                          </a:solidFill>
                          <a:latin typeface="+mn-lt"/>
                          <a:ea typeface="+mn-ea"/>
                          <a:cs typeface="+mn-cs"/>
                        </a:rPr>
                        <a:t>3.The free movement of personal data within the Union shall be neither restricted nor prohibited for reasons connected with the protection of natural persons with regard to the processing of personal data. </a:t>
                      </a:r>
                      <a:endParaRPr lang="nl-NL" sz="1800" dirty="0"/>
                    </a:p>
                  </a:txBody>
                  <a:tcPr/>
                </a:tc>
                <a:tc>
                  <a:txBody>
                    <a:bodyPr/>
                    <a:lstStyle/>
                    <a:p>
                      <a:endParaRPr lang="nl-NL" sz="1800" dirty="0"/>
                    </a:p>
                  </a:txBody>
                  <a:tcPr/>
                </a:tc>
                <a:extLst>
                  <a:ext uri="{0D108BD9-81ED-4DB2-BD59-A6C34878D82A}">
                    <a16:rowId xmlns:a16="http://schemas.microsoft.com/office/drawing/2014/main" val="290234674"/>
                  </a:ext>
                </a:extLst>
              </a:tr>
            </a:tbl>
          </a:graphicData>
        </a:graphic>
      </p:graphicFrame>
    </p:spTree>
    <p:extLst>
      <p:ext uri="{BB962C8B-B14F-4D97-AF65-F5344CB8AC3E}">
        <p14:creationId xmlns:p14="http://schemas.microsoft.com/office/powerpoint/2010/main" val="69256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47A19-818D-482D-AF8D-0B1653C37F89}"/>
              </a:ext>
            </a:extLst>
          </p:cNvPr>
          <p:cNvSpPr>
            <a:spLocks noGrp="1"/>
          </p:cNvSpPr>
          <p:nvPr>
            <p:ph type="title"/>
          </p:nvPr>
        </p:nvSpPr>
        <p:spPr/>
        <p:txBody>
          <a:bodyPr/>
          <a:lstStyle/>
          <a:p>
            <a:r>
              <a:rPr lang="nl-NL" dirty="0" err="1"/>
              <a:t>Core</a:t>
            </a:r>
            <a:r>
              <a:rPr lang="nl-NL" dirty="0"/>
              <a:t> </a:t>
            </a:r>
            <a:r>
              <a:rPr lang="nl-NL" dirty="0" err="1"/>
              <a:t>principles</a:t>
            </a:r>
            <a:endParaRPr lang="nl-NL" dirty="0"/>
          </a:p>
        </p:txBody>
      </p:sp>
      <p:sp>
        <p:nvSpPr>
          <p:cNvPr id="3" name="Tijdelijke aanduiding voor inhoud 2">
            <a:extLst>
              <a:ext uri="{FF2B5EF4-FFF2-40B4-BE49-F238E27FC236}">
                <a16:creationId xmlns:a16="http://schemas.microsoft.com/office/drawing/2014/main" id="{56BE835B-2B9E-4896-A6BA-89D43B91E4A2}"/>
              </a:ext>
            </a:extLst>
          </p:cNvPr>
          <p:cNvSpPr>
            <a:spLocks noGrp="1"/>
          </p:cNvSpPr>
          <p:nvPr>
            <p:ph idx="1"/>
          </p:nvPr>
        </p:nvSpPr>
        <p:spPr/>
        <p:txBody>
          <a:bodyPr>
            <a:normAutofit lnSpcReduction="10000"/>
          </a:bodyPr>
          <a:lstStyle/>
          <a:p>
            <a:r>
              <a:rPr lang="en-US" i="1" dirty="0"/>
              <a:t>Article 5 </a:t>
            </a:r>
            <a:r>
              <a:rPr lang="en-US" b="1" dirty="0"/>
              <a:t>Principles relating to processing of personal data</a:t>
            </a:r>
          </a:p>
          <a:p>
            <a:r>
              <a:rPr lang="en-US" dirty="0"/>
              <a:t>1.Personal data shall be: </a:t>
            </a:r>
          </a:p>
          <a:p>
            <a:r>
              <a:rPr lang="en-US" dirty="0"/>
              <a:t>(a) processed lawfully, fairly and in a transparent manner in relation to the data subject (‘lawfulness, fairness and transparency’); </a:t>
            </a:r>
          </a:p>
          <a:p>
            <a:r>
              <a:rPr lang="en-US"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a:p>
            <a:r>
              <a:rPr lang="en-US" dirty="0"/>
              <a:t>(c) adequate, relevant and limited to what is necessary in relation to the purposes for which they are processed (‘data </a:t>
            </a:r>
            <a:r>
              <a:rPr lang="en-US" dirty="0" err="1"/>
              <a:t>minimisation</a:t>
            </a:r>
            <a:r>
              <a:rPr lang="en-US" dirty="0"/>
              <a:t>’); </a:t>
            </a:r>
          </a:p>
          <a:p>
            <a:r>
              <a:rPr lang="en-US" dirty="0"/>
              <a:t>(d) accurate and, where necessary, kept up to date; every reasonable step must be taken to ensure that personal data that are inaccurate, having regard to the purposes for which they are processed, are erased or rectified without delay</a:t>
            </a:r>
            <a:r>
              <a:rPr lang="nl-NL" dirty="0"/>
              <a:t> (‘</a:t>
            </a:r>
            <a:r>
              <a:rPr lang="nl-NL" dirty="0" err="1"/>
              <a:t>accuracy</a:t>
            </a:r>
            <a:r>
              <a:rPr lang="nl-NL" dirty="0"/>
              <a:t>’); </a:t>
            </a:r>
          </a:p>
        </p:txBody>
      </p:sp>
    </p:spTree>
    <p:extLst>
      <p:ext uri="{BB962C8B-B14F-4D97-AF65-F5344CB8AC3E}">
        <p14:creationId xmlns:p14="http://schemas.microsoft.com/office/powerpoint/2010/main" val="313170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265FB-B298-42FB-B60B-42296594BF94}"/>
              </a:ext>
            </a:extLst>
          </p:cNvPr>
          <p:cNvSpPr>
            <a:spLocks noGrp="1"/>
          </p:cNvSpPr>
          <p:nvPr>
            <p:ph type="title"/>
          </p:nvPr>
        </p:nvSpPr>
        <p:spPr/>
        <p:txBody>
          <a:bodyPr/>
          <a:lstStyle/>
          <a:p>
            <a:r>
              <a:rPr lang="nl-NL" dirty="0" err="1"/>
              <a:t>Core</a:t>
            </a:r>
            <a:r>
              <a:rPr lang="nl-NL" dirty="0"/>
              <a:t> </a:t>
            </a:r>
            <a:r>
              <a:rPr lang="nl-NL" dirty="0" err="1"/>
              <a:t>principles</a:t>
            </a:r>
            <a:endParaRPr lang="nl-NL" dirty="0"/>
          </a:p>
        </p:txBody>
      </p:sp>
      <p:sp>
        <p:nvSpPr>
          <p:cNvPr id="3" name="Tijdelijke aanduiding voor inhoud 2">
            <a:extLst>
              <a:ext uri="{FF2B5EF4-FFF2-40B4-BE49-F238E27FC236}">
                <a16:creationId xmlns:a16="http://schemas.microsoft.com/office/drawing/2014/main" id="{5CE06E7B-5E14-4924-A961-062035F74552}"/>
              </a:ext>
            </a:extLst>
          </p:cNvPr>
          <p:cNvSpPr>
            <a:spLocks noGrp="1"/>
          </p:cNvSpPr>
          <p:nvPr>
            <p:ph idx="1"/>
          </p:nvPr>
        </p:nvSpPr>
        <p:spPr/>
        <p:txBody>
          <a:bodyPr/>
          <a:lstStyle/>
          <a:p>
            <a:r>
              <a:rPr lang="en-US" dirty="0"/>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dirty="0" err="1"/>
              <a:t>organisational</a:t>
            </a:r>
            <a:r>
              <a:rPr lang="en-US" dirty="0"/>
              <a:t> measures required by this Regulation in order to safeguard the rights and freedoms of the data subject (‘storage limitation’); </a:t>
            </a:r>
          </a:p>
          <a:p>
            <a:r>
              <a:rPr lang="en-US" dirty="0"/>
              <a:t>(f) processed in a manner that ensures appropriate security of the personal data, including protection against </a:t>
            </a:r>
            <a:r>
              <a:rPr lang="en-US" dirty="0" err="1"/>
              <a:t>unauthorised</a:t>
            </a:r>
            <a:r>
              <a:rPr lang="en-US" dirty="0"/>
              <a:t> or unlawful processing and against accidental loss, destruction or damage, using appropriate technical or </a:t>
            </a:r>
            <a:r>
              <a:rPr lang="en-US" dirty="0" err="1"/>
              <a:t>organisational</a:t>
            </a:r>
            <a:r>
              <a:rPr lang="en-US" dirty="0"/>
              <a:t> measures (‘integrity and confidentiality’). </a:t>
            </a:r>
          </a:p>
          <a:p>
            <a:r>
              <a:rPr lang="en-US" dirty="0"/>
              <a:t>2.The controller shall be responsible for, and be able to demonstrate compliance with, paragraph 1 (‘accountability’).</a:t>
            </a:r>
            <a:endParaRPr lang="nl-NL" dirty="0"/>
          </a:p>
        </p:txBody>
      </p:sp>
    </p:spTree>
    <p:extLst>
      <p:ext uri="{BB962C8B-B14F-4D97-AF65-F5344CB8AC3E}">
        <p14:creationId xmlns:p14="http://schemas.microsoft.com/office/powerpoint/2010/main" val="3069727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8B69-C8D5-4086-8599-6FEC80BEF07A}"/>
              </a:ext>
            </a:extLst>
          </p:cNvPr>
          <p:cNvSpPr>
            <a:spLocks noGrp="1"/>
          </p:cNvSpPr>
          <p:nvPr>
            <p:ph type="title"/>
          </p:nvPr>
        </p:nvSpPr>
        <p:spPr>
          <a:xfrm>
            <a:off x="1066800" y="642594"/>
            <a:ext cx="10058400" cy="783534"/>
          </a:xfrm>
        </p:spPr>
        <p:txBody>
          <a:bodyPr/>
          <a:lstStyle/>
          <a:p>
            <a:r>
              <a:rPr lang="nl-NL" sz="4400" dirty="0"/>
              <a:t>1.</a:t>
            </a:r>
            <a:r>
              <a:rPr lang="en-GB" sz="4400" dirty="0"/>
              <a:t> The status of data is unstable</a:t>
            </a:r>
            <a:endParaRPr lang="nl-NL" dirty="0"/>
          </a:p>
        </p:txBody>
      </p:sp>
      <p:sp>
        <p:nvSpPr>
          <p:cNvPr id="3" name="Tijdelijke aanduiding voor inhoud 2">
            <a:extLst>
              <a:ext uri="{FF2B5EF4-FFF2-40B4-BE49-F238E27FC236}">
                <a16:creationId xmlns:a16="http://schemas.microsoft.com/office/drawing/2014/main" id="{2F5A2C96-D315-4D84-AE20-8D915CB7BE69}"/>
              </a:ext>
            </a:extLst>
          </p:cNvPr>
          <p:cNvSpPr>
            <a:spLocks noGrp="1"/>
          </p:cNvSpPr>
          <p:nvPr>
            <p:ph idx="1"/>
          </p:nvPr>
        </p:nvSpPr>
        <p:spPr>
          <a:xfrm>
            <a:off x="1066800" y="1577130"/>
            <a:ext cx="10058400" cy="4375614"/>
          </a:xfrm>
        </p:spPr>
        <p:txBody>
          <a:bodyPr>
            <a:normAutofit fontScale="92500" lnSpcReduction="10000"/>
          </a:bodyPr>
          <a:lstStyle/>
          <a:p>
            <a:r>
              <a:rPr lang="en-GB" sz="2400" dirty="0"/>
              <a:t>The current regulatory regime distinguishes between</a:t>
            </a:r>
          </a:p>
          <a:p>
            <a:pPr lvl="1"/>
            <a:r>
              <a:rPr lang="en-GB" sz="2000" i="1" dirty="0"/>
              <a:t>Personal data and non-personal data: </a:t>
            </a:r>
          </a:p>
          <a:p>
            <a:pPr lvl="2"/>
            <a:r>
              <a:rPr lang="en-GB" sz="2000" i="1" dirty="0"/>
              <a:t>Identifying and anonymous data: </a:t>
            </a:r>
          </a:p>
          <a:p>
            <a:pPr lvl="2"/>
            <a:r>
              <a:rPr lang="en-GB" sz="2000" i="1" dirty="0"/>
              <a:t>Individual and aggregated data: </a:t>
            </a:r>
          </a:p>
          <a:p>
            <a:pPr lvl="1"/>
            <a:r>
              <a:rPr lang="en-GB" sz="2000" i="1" dirty="0"/>
              <a:t>Personal data and sensitive personal data:</a:t>
            </a:r>
            <a:r>
              <a:rPr lang="en-GB" sz="2000" dirty="0"/>
              <a:t> </a:t>
            </a:r>
          </a:p>
          <a:p>
            <a:pPr lvl="1"/>
            <a:r>
              <a:rPr lang="en-GB" sz="2000" i="1" dirty="0"/>
              <a:t>Content data and metadata: </a:t>
            </a:r>
          </a:p>
          <a:p>
            <a:r>
              <a:rPr lang="en-GB" sz="2400" dirty="0"/>
              <a:t>‘In the big data era, groups are increasingly fluid, not only through their changing membership, but also because of the changing criteria for the group itself. A group, the criteria for grouping people and the membership of a group might change in a split second. The purpose for which the group is designed may also change from day to day to adapt to new insights gained from data analytics, and groups may be formed and dissolved through the push of a button.’</a:t>
            </a:r>
            <a:endParaRPr lang="en-GB" sz="2400" i="1" dirty="0"/>
          </a:p>
        </p:txBody>
      </p:sp>
    </p:spTree>
    <p:extLst>
      <p:ext uri="{BB962C8B-B14F-4D97-AF65-F5344CB8AC3E}">
        <p14:creationId xmlns:p14="http://schemas.microsoft.com/office/powerpoint/2010/main" val="4136351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home">
            <a:extLst>
              <a:ext uri="{FF2B5EF4-FFF2-40B4-BE49-F238E27FC236}">
                <a16:creationId xmlns:a16="http://schemas.microsoft.com/office/drawing/2014/main" id="{084DFCB4-5508-43F9-9B4A-B3AA33057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8137" y="450095"/>
            <a:ext cx="3486675" cy="19525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gebouw, stad, teken&#10;&#10;Automatisch gegenereerde beschrijving">
            <a:extLst>
              <a:ext uri="{FF2B5EF4-FFF2-40B4-BE49-F238E27FC236}">
                <a16:creationId xmlns:a16="http://schemas.microsoft.com/office/drawing/2014/main" id="{E5A03266-3B33-4F69-8810-9069B4538B04}"/>
              </a:ext>
            </a:extLst>
          </p:cNvPr>
          <p:cNvPicPr>
            <a:picLocks noChangeAspect="1"/>
          </p:cNvPicPr>
          <p:nvPr/>
        </p:nvPicPr>
        <p:blipFill>
          <a:blip r:embed="rId3"/>
          <a:stretch>
            <a:fillRect/>
          </a:stretch>
        </p:blipFill>
        <p:spPr>
          <a:xfrm>
            <a:off x="7467965" y="3221015"/>
            <a:ext cx="3968323" cy="2308106"/>
          </a:xfrm>
          <a:prstGeom prst="rect">
            <a:avLst/>
          </a:prstGeom>
        </p:spPr>
      </p:pic>
      <p:pic>
        <p:nvPicPr>
          <p:cNvPr id="1030" name="Picture 6" descr="Afbeeldingsresultaat voor office building">
            <a:extLst>
              <a:ext uri="{FF2B5EF4-FFF2-40B4-BE49-F238E27FC236}">
                <a16:creationId xmlns:a16="http://schemas.microsoft.com/office/drawing/2014/main" id="{58344FCB-C15F-4B36-9E1B-8CB420A59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72" y="3093621"/>
            <a:ext cx="3315184" cy="220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sex shop">
            <a:extLst>
              <a:ext uri="{FF2B5EF4-FFF2-40B4-BE49-F238E27FC236}">
                <a16:creationId xmlns:a16="http://schemas.microsoft.com/office/drawing/2014/main" id="{FBED753A-AE1F-4156-8EC7-690FB27A3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766" y="3112532"/>
            <a:ext cx="2525682" cy="33719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caravan">
            <a:extLst>
              <a:ext uri="{FF2B5EF4-FFF2-40B4-BE49-F238E27FC236}">
                <a16:creationId xmlns:a16="http://schemas.microsoft.com/office/drawing/2014/main" id="{15C54959-F649-4056-883B-99C681CAC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783" y="450095"/>
            <a:ext cx="2713944" cy="2032838"/>
          </a:xfrm>
          <a:prstGeom prst="rect">
            <a:avLst/>
          </a:prstGeom>
          <a:noFill/>
          <a:extLst>
            <a:ext uri="{909E8E84-426E-40DD-AFC4-6F175D3DCCD1}">
              <a14:hiddenFill xmlns:a14="http://schemas.microsoft.com/office/drawing/2010/main">
                <a:solidFill>
                  <a:srgbClr val="FFFFFF"/>
                </a:solidFill>
              </a14:hiddenFill>
            </a:ext>
          </a:extLst>
        </p:spPr>
      </p:pic>
      <p:sp>
        <p:nvSpPr>
          <p:cNvPr id="9" name="Pijl: links/rechts 8">
            <a:extLst>
              <a:ext uri="{FF2B5EF4-FFF2-40B4-BE49-F238E27FC236}">
                <a16:creationId xmlns:a16="http://schemas.microsoft.com/office/drawing/2014/main" id="{7EA55878-F62E-4A2A-829C-2E983DC27732}"/>
              </a:ext>
            </a:extLst>
          </p:cNvPr>
          <p:cNvSpPr/>
          <p:nvPr/>
        </p:nvSpPr>
        <p:spPr>
          <a:xfrm>
            <a:off x="7564812" y="1262390"/>
            <a:ext cx="867451" cy="3279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gebogen 9">
            <a:extLst>
              <a:ext uri="{FF2B5EF4-FFF2-40B4-BE49-F238E27FC236}">
                <a16:creationId xmlns:a16="http://schemas.microsoft.com/office/drawing/2014/main" id="{CF61DE1C-22E6-4A17-A0B5-40581D840E48}"/>
              </a:ext>
            </a:extLst>
          </p:cNvPr>
          <p:cNvSpPr/>
          <p:nvPr/>
        </p:nvSpPr>
        <p:spPr>
          <a:xfrm>
            <a:off x="2801922" y="2214694"/>
            <a:ext cx="879295" cy="6123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bogen 16">
            <a:extLst>
              <a:ext uri="{FF2B5EF4-FFF2-40B4-BE49-F238E27FC236}">
                <a16:creationId xmlns:a16="http://schemas.microsoft.com/office/drawing/2014/main" id="{0B9367BB-FE64-4F57-BA86-CC1063466DFA}"/>
              </a:ext>
            </a:extLst>
          </p:cNvPr>
          <p:cNvSpPr/>
          <p:nvPr/>
        </p:nvSpPr>
        <p:spPr>
          <a:xfrm flipH="1" flipV="1">
            <a:off x="7467965" y="5668155"/>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Pijl: gebogen 17">
            <a:extLst>
              <a:ext uri="{FF2B5EF4-FFF2-40B4-BE49-F238E27FC236}">
                <a16:creationId xmlns:a16="http://schemas.microsoft.com/office/drawing/2014/main" id="{2C22DF8D-F7DB-48F5-A4B6-1ADC3C305196}"/>
              </a:ext>
            </a:extLst>
          </p:cNvPr>
          <p:cNvSpPr/>
          <p:nvPr/>
        </p:nvSpPr>
        <p:spPr>
          <a:xfrm rot="16200000" flipH="1" flipV="1">
            <a:off x="7597327" y="2408453"/>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Pijl: gebogen 18">
            <a:extLst>
              <a:ext uri="{FF2B5EF4-FFF2-40B4-BE49-F238E27FC236}">
                <a16:creationId xmlns:a16="http://schemas.microsoft.com/office/drawing/2014/main" id="{E459F946-5BA6-4014-B0CF-7654A7C78F1C}"/>
              </a:ext>
            </a:extLst>
          </p:cNvPr>
          <p:cNvSpPr/>
          <p:nvPr/>
        </p:nvSpPr>
        <p:spPr>
          <a:xfrm rot="5400000" flipH="1" flipV="1">
            <a:off x="3662978" y="5547707"/>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3793178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4D74A-F71A-4502-9169-5CD4EE210E0F}"/>
              </a:ext>
            </a:extLst>
          </p:cNvPr>
          <p:cNvSpPr>
            <a:spLocks noGrp="1"/>
          </p:cNvSpPr>
          <p:nvPr>
            <p:ph type="title"/>
          </p:nvPr>
        </p:nvSpPr>
        <p:spPr>
          <a:xfrm>
            <a:off x="1066800" y="642594"/>
            <a:ext cx="10058400" cy="1035204"/>
          </a:xfrm>
        </p:spPr>
        <p:txBody>
          <a:bodyPr/>
          <a:lstStyle/>
          <a:p>
            <a:r>
              <a:rPr lang="en-GB" sz="4400" dirty="0"/>
              <a:t>2. The status of data is unclear</a:t>
            </a:r>
            <a:endParaRPr lang="nl-NL" dirty="0"/>
          </a:p>
        </p:txBody>
      </p:sp>
      <p:sp>
        <p:nvSpPr>
          <p:cNvPr id="3" name="Tijdelijke aanduiding voor inhoud 2">
            <a:extLst>
              <a:ext uri="{FF2B5EF4-FFF2-40B4-BE49-F238E27FC236}">
                <a16:creationId xmlns:a16="http://schemas.microsoft.com/office/drawing/2014/main" id="{C57F9B85-F3C6-4BDB-B081-2EE417CB7040}"/>
              </a:ext>
            </a:extLst>
          </p:cNvPr>
          <p:cNvSpPr>
            <a:spLocks noGrp="1"/>
          </p:cNvSpPr>
          <p:nvPr>
            <p:ph idx="1"/>
          </p:nvPr>
        </p:nvSpPr>
        <p:spPr>
          <a:xfrm>
            <a:off x="1066800" y="1677798"/>
            <a:ext cx="10058400" cy="4274946"/>
          </a:xfrm>
        </p:spPr>
        <p:txBody>
          <a:bodyPr>
            <a:normAutofit lnSpcReduction="10000"/>
          </a:bodyPr>
          <a:lstStyle/>
          <a:p>
            <a:r>
              <a:rPr lang="en-GB" sz="2400" dirty="0"/>
              <a:t>Element of </a:t>
            </a:r>
            <a:r>
              <a:rPr lang="en-GB" sz="2400" dirty="0" err="1"/>
              <a:t>indeterminativeness</a:t>
            </a:r>
            <a:r>
              <a:rPr lang="en-GB" sz="2400" dirty="0"/>
              <a:t>. ‘</a:t>
            </a:r>
            <a:r>
              <a:rPr lang="en-GB" sz="2400" b="1" dirty="0"/>
              <a:t>identifiable</a:t>
            </a:r>
            <a:r>
              <a:rPr lang="en-GB" sz="2400" dirty="0"/>
              <a:t> information’: data that at this moment in time do not identify anyone, but may do so in the future, will be considered personal data nevertheless when the identification would cost relatively little efforts. </a:t>
            </a:r>
          </a:p>
          <a:p>
            <a:r>
              <a:rPr lang="en-GB" sz="2400" dirty="0"/>
              <a:t>When determining whether data should be considered </a:t>
            </a:r>
            <a:r>
              <a:rPr lang="en-GB" sz="2400" b="1" dirty="0"/>
              <a:t>anonymous</a:t>
            </a:r>
            <a:r>
              <a:rPr lang="en-GB" sz="2400" dirty="0"/>
              <a:t>, account should be had of the efforts and investments needed to de-anonymize the data. ‘the assessment of whether the data allow identification of an individual, and whether the information can be considered as anonymous or not depends on the circumstances, and a case-by-case analysis should be carried out with particular reference to the </a:t>
            </a:r>
            <a:r>
              <a:rPr lang="en-GB" sz="2400" b="1" dirty="0"/>
              <a:t>extent that the means are likely reasonably to be used for identification</a:t>
            </a:r>
            <a:r>
              <a:rPr lang="en-GB" sz="2400" dirty="0"/>
              <a:t>’. </a:t>
            </a:r>
            <a:endParaRPr lang="nl-NL" sz="2400" dirty="0"/>
          </a:p>
          <a:p>
            <a:endParaRPr lang="nl-NL" dirty="0"/>
          </a:p>
          <a:p>
            <a:endParaRPr lang="nl-NL" dirty="0"/>
          </a:p>
        </p:txBody>
      </p:sp>
    </p:spTree>
    <p:extLst>
      <p:ext uri="{BB962C8B-B14F-4D97-AF65-F5344CB8AC3E}">
        <p14:creationId xmlns:p14="http://schemas.microsoft.com/office/powerpoint/2010/main" val="193400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A56A0-A144-4BA1-9C03-9F0580FD824D}"/>
              </a:ext>
            </a:extLst>
          </p:cNvPr>
          <p:cNvSpPr>
            <a:spLocks noGrp="1"/>
          </p:cNvSpPr>
          <p:nvPr>
            <p:ph type="title"/>
          </p:nvPr>
        </p:nvSpPr>
        <p:spPr>
          <a:xfrm>
            <a:off x="1066800" y="642594"/>
            <a:ext cx="10058400" cy="900980"/>
          </a:xfrm>
        </p:spPr>
        <p:txBody>
          <a:bodyPr/>
          <a:lstStyle/>
          <a:p>
            <a:r>
              <a:rPr lang="en-GB" sz="4000" dirty="0"/>
              <a:t>2. The status of data is unclear</a:t>
            </a:r>
            <a:endParaRPr lang="nl-NL" dirty="0"/>
          </a:p>
        </p:txBody>
      </p:sp>
      <p:sp>
        <p:nvSpPr>
          <p:cNvPr id="3" name="Tijdelijke aanduiding voor inhoud 2">
            <a:extLst>
              <a:ext uri="{FF2B5EF4-FFF2-40B4-BE49-F238E27FC236}">
                <a16:creationId xmlns:a16="http://schemas.microsoft.com/office/drawing/2014/main" id="{E23FE683-0415-4BC7-99F6-190A3EFFFB3B}"/>
              </a:ext>
            </a:extLst>
          </p:cNvPr>
          <p:cNvSpPr>
            <a:spLocks noGrp="1"/>
          </p:cNvSpPr>
          <p:nvPr>
            <p:ph idx="1"/>
          </p:nvPr>
        </p:nvSpPr>
        <p:spPr>
          <a:xfrm>
            <a:off x="1066800" y="1468073"/>
            <a:ext cx="10058400" cy="4484671"/>
          </a:xfrm>
        </p:spPr>
        <p:txBody>
          <a:bodyPr>
            <a:normAutofit/>
          </a:bodyPr>
          <a:lstStyle/>
          <a:p>
            <a:r>
              <a:rPr lang="en-GB" sz="3600" dirty="0"/>
              <a:t>Paul Ohm: ‘Each researcher combined two sets of data—each of which provided partial answers to the question “who does this data describe?”—and discovered that the combined data answered (or nearly answered) the question.’ </a:t>
            </a:r>
          </a:p>
          <a:p>
            <a:r>
              <a:rPr lang="en-GB" sz="3600" b="1" dirty="0"/>
              <a:t>Data can be either useful or perfectly anonymous but never both.</a:t>
            </a:r>
            <a:r>
              <a:rPr lang="nl-NL" sz="3600" b="1" dirty="0"/>
              <a:t> </a:t>
            </a:r>
          </a:p>
          <a:p>
            <a:endParaRPr lang="nl-NL" dirty="0"/>
          </a:p>
        </p:txBody>
      </p:sp>
    </p:spTree>
    <p:extLst>
      <p:ext uri="{BB962C8B-B14F-4D97-AF65-F5344CB8AC3E}">
        <p14:creationId xmlns:p14="http://schemas.microsoft.com/office/powerpoint/2010/main" val="1969938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ED807-8D3B-4276-B2D5-B6E1C7FC1364}"/>
              </a:ext>
            </a:extLst>
          </p:cNvPr>
          <p:cNvSpPr>
            <a:spLocks noGrp="1"/>
          </p:cNvSpPr>
          <p:nvPr>
            <p:ph type="title"/>
          </p:nvPr>
        </p:nvSpPr>
        <p:spPr>
          <a:xfrm>
            <a:off x="1066800" y="511727"/>
            <a:ext cx="10058400" cy="1124961"/>
          </a:xfrm>
        </p:spPr>
        <p:txBody>
          <a:bodyPr/>
          <a:lstStyle/>
          <a:p>
            <a:r>
              <a:rPr lang="en-GB" sz="4000" dirty="0"/>
              <a:t>2. The status of data is unclear</a:t>
            </a:r>
            <a:endParaRPr lang="nl-NL" dirty="0"/>
          </a:p>
        </p:txBody>
      </p:sp>
      <p:sp>
        <p:nvSpPr>
          <p:cNvPr id="3" name="Tijdelijke aanduiding voor inhoud 2">
            <a:extLst>
              <a:ext uri="{FF2B5EF4-FFF2-40B4-BE49-F238E27FC236}">
                <a16:creationId xmlns:a16="http://schemas.microsoft.com/office/drawing/2014/main" id="{4479FA61-B50F-45EE-BA1D-468ED583CF17}"/>
              </a:ext>
            </a:extLst>
          </p:cNvPr>
          <p:cNvSpPr>
            <a:spLocks noGrp="1"/>
          </p:cNvSpPr>
          <p:nvPr>
            <p:ph idx="1"/>
          </p:nvPr>
        </p:nvSpPr>
        <p:spPr>
          <a:xfrm>
            <a:off x="1066800" y="1493240"/>
            <a:ext cx="10058400" cy="4722166"/>
          </a:xfrm>
        </p:spPr>
        <p:txBody>
          <a:bodyPr>
            <a:normAutofit/>
          </a:bodyPr>
          <a:lstStyle/>
          <a:p>
            <a:r>
              <a:rPr lang="en-GB" sz="1800" dirty="0"/>
              <a:t>Aron </a:t>
            </a:r>
            <a:r>
              <a:rPr lang="en-GB" sz="1800" dirty="0" err="1"/>
              <a:t>Fluitt</a:t>
            </a:r>
            <a:r>
              <a:rPr lang="en-GB" sz="1800" dirty="0"/>
              <a:t> discuss the composition problem of privacy. They explain this problem in basic terms by referring to a classic math puzzle: ‘A man opens his door to a census taker, who asks how many people reside at the address and their ages. The man explains that it is just him and his three daughters. Instead of providing his daughters’ ages, the man tells the census taker, ‘The product of my daughters’ ages is 36, and the sum is 13.’ He then dismisses the census taker, noting ‘I have to get my oldest daughter to her piano lesson.’ The census taker thanks the man and accurately records the daughters’ ages in his notes. - How was the census taker able to deduce the daughters’ ages from the information provided? Each piece of information—the product of the ages, the sum, and the existence of an oldest daughter—narrows down the possible age combinations and ultimately reveals the exact ages. Figure 1 illustrates with a dotted circle the possible combinations of the three daughters’ ages with a product of 36. Of those, the dashed circle contains the possible age combinations with a sum of 13. The solid circle contains the only combination that also has an oldest child: 2, 2, and 9. Although the possible age combinations that satisfy each clue independently may seem overwhelmingly vast, together the three clues eliminate all but one set of possible age combinations.’</a:t>
            </a:r>
          </a:p>
        </p:txBody>
      </p:sp>
    </p:spTree>
    <p:extLst>
      <p:ext uri="{BB962C8B-B14F-4D97-AF65-F5344CB8AC3E}">
        <p14:creationId xmlns:p14="http://schemas.microsoft.com/office/powerpoint/2010/main" val="2330950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171BD-3799-45E6-98A2-3BD513881DB2}"/>
              </a:ext>
            </a:extLst>
          </p:cNvPr>
          <p:cNvSpPr>
            <a:spLocks noGrp="1"/>
          </p:cNvSpPr>
          <p:nvPr>
            <p:ph type="title"/>
          </p:nvPr>
        </p:nvSpPr>
        <p:spPr>
          <a:xfrm>
            <a:off x="1066800" y="642594"/>
            <a:ext cx="10058400" cy="548643"/>
          </a:xfrm>
        </p:spPr>
        <p:txBody>
          <a:bodyPr>
            <a:normAutofit fontScale="90000"/>
          </a:bodyPr>
          <a:lstStyle/>
          <a:p>
            <a:r>
              <a:rPr lang="en-GB" sz="4400" dirty="0"/>
              <a:t>2. The status of data is unclear</a:t>
            </a:r>
            <a:endParaRPr lang="nl-NL" dirty="0"/>
          </a:p>
        </p:txBody>
      </p:sp>
      <p:sp>
        <p:nvSpPr>
          <p:cNvPr id="3" name="Tijdelijke aanduiding voor inhoud 2">
            <a:extLst>
              <a:ext uri="{FF2B5EF4-FFF2-40B4-BE49-F238E27FC236}">
                <a16:creationId xmlns:a16="http://schemas.microsoft.com/office/drawing/2014/main" id="{778CE4C8-C87E-4946-98B6-A54A59B6AC6F}"/>
              </a:ext>
            </a:extLst>
          </p:cNvPr>
          <p:cNvSpPr>
            <a:spLocks noGrp="1"/>
          </p:cNvSpPr>
          <p:nvPr>
            <p:ph idx="1"/>
          </p:nvPr>
        </p:nvSpPr>
        <p:spPr>
          <a:xfrm>
            <a:off x="1066800" y="1384183"/>
            <a:ext cx="10058400" cy="4907560"/>
          </a:xfrm>
        </p:spPr>
        <p:txBody>
          <a:bodyPr>
            <a:normAutofit lnSpcReduction="10000"/>
          </a:bodyPr>
          <a:lstStyle/>
          <a:p>
            <a:r>
              <a:rPr lang="nl-NL" sz="1800" dirty="0" err="1"/>
              <a:t>Especially</a:t>
            </a:r>
            <a:r>
              <a:rPr lang="nl-NL" sz="1800" dirty="0"/>
              <a:t> </a:t>
            </a:r>
            <a:r>
              <a:rPr lang="nl-NL" sz="1800" dirty="0" err="1"/>
              <a:t>where</a:t>
            </a:r>
            <a:r>
              <a:rPr lang="nl-NL" sz="1800" dirty="0"/>
              <a:t> </a:t>
            </a:r>
            <a:r>
              <a:rPr lang="nl-NL" sz="1800" dirty="0" err="1"/>
              <a:t>it</a:t>
            </a:r>
            <a:r>
              <a:rPr lang="nl-NL" sz="1800" dirty="0"/>
              <a:t> </a:t>
            </a:r>
            <a:r>
              <a:rPr lang="nl-NL" sz="1800" dirty="0" err="1"/>
              <a:t>regards</a:t>
            </a:r>
            <a:r>
              <a:rPr lang="nl-NL" sz="1800" dirty="0"/>
              <a:t> non-personal data:</a:t>
            </a:r>
          </a:p>
          <a:p>
            <a:pPr lvl="1"/>
            <a:r>
              <a:rPr lang="nl-NL" sz="1600" dirty="0"/>
              <a:t>Open Data</a:t>
            </a:r>
          </a:p>
          <a:p>
            <a:pPr lvl="1"/>
            <a:r>
              <a:rPr lang="nl-NL" sz="1600" dirty="0"/>
              <a:t>Re-</a:t>
            </a:r>
            <a:r>
              <a:rPr lang="nl-NL" sz="1600" dirty="0" err="1"/>
              <a:t>use</a:t>
            </a:r>
            <a:r>
              <a:rPr lang="nl-NL" sz="1600" dirty="0"/>
              <a:t> of data</a:t>
            </a:r>
          </a:p>
          <a:p>
            <a:pPr lvl="1"/>
            <a:r>
              <a:rPr lang="nl-NL" sz="1600" dirty="0"/>
              <a:t>Data </a:t>
            </a:r>
            <a:r>
              <a:rPr lang="nl-NL" sz="1600" dirty="0" err="1"/>
              <a:t>sharing</a:t>
            </a:r>
            <a:endParaRPr lang="nl-NL" sz="1600" dirty="0"/>
          </a:p>
          <a:p>
            <a:pPr lvl="1"/>
            <a:r>
              <a:rPr lang="nl-NL" sz="1600" dirty="0"/>
              <a:t>PPP</a:t>
            </a:r>
          </a:p>
          <a:p>
            <a:r>
              <a:rPr lang="nl-NL" sz="1800" dirty="0" err="1"/>
              <a:t>Two</a:t>
            </a:r>
            <a:r>
              <a:rPr lang="nl-NL" sz="1800" dirty="0"/>
              <a:t> </a:t>
            </a:r>
            <a:r>
              <a:rPr lang="nl-NL" sz="1800" dirty="0" err="1"/>
              <a:t>things</a:t>
            </a:r>
            <a:r>
              <a:rPr lang="nl-NL" sz="1800" dirty="0"/>
              <a:t> </a:t>
            </a:r>
            <a:r>
              <a:rPr lang="nl-NL" sz="1800" dirty="0" err="1"/>
              <a:t>can</a:t>
            </a:r>
            <a:r>
              <a:rPr lang="nl-NL" sz="1800" dirty="0"/>
              <a:t> </a:t>
            </a:r>
            <a:r>
              <a:rPr lang="nl-NL" sz="1800" dirty="0" err="1"/>
              <a:t>be</a:t>
            </a:r>
            <a:r>
              <a:rPr lang="nl-NL" sz="1800" dirty="0"/>
              <a:t> </a:t>
            </a:r>
            <a:r>
              <a:rPr lang="nl-NL" sz="1800" dirty="0" err="1"/>
              <a:t>tentatively</a:t>
            </a:r>
            <a:r>
              <a:rPr lang="nl-NL" sz="1800" dirty="0"/>
              <a:t> </a:t>
            </a:r>
            <a:r>
              <a:rPr lang="nl-NL" sz="1800" dirty="0" err="1"/>
              <a:t>suggested</a:t>
            </a:r>
            <a:r>
              <a:rPr lang="nl-NL" sz="1800" dirty="0"/>
              <a:t>:</a:t>
            </a:r>
          </a:p>
          <a:p>
            <a:r>
              <a:rPr lang="en-GB" sz="1800" dirty="0"/>
              <a:t>First, given the democratisation of technologies and the minimal investment needed, it is increasingly likely that whenever a database is shared, there will be some party or another that will combine those data with other data, enrich them with data scraped from the internet or merge them into an existing dataset. </a:t>
            </a:r>
          </a:p>
          <a:p>
            <a:r>
              <a:rPr lang="en-GB" sz="1800" dirty="0"/>
              <a:t>Second, there will be other parties that have access to those data but will not engage in those types of activities; parties that will not use the data, use them as they are made available or even de-identify a database containing personal data. Who will do what is not always clear on beforehand. </a:t>
            </a:r>
          </a:p>
          <a:p>
            <a:r>
              <a:rPr lang="en-GB" sz="1800" dirty="0"/>
              <a:t>The idea that the sensitivity of data is a quality of the data is increasingly redundant: rather, it is a product of the investments of the parties having access to the data. </a:t>
            </a:r>
            <a:endParaRPr lang="nl-NL" sz="1800" dirty="0"/>
          </a:p>
          <a:p>
            <a:pPr marL="0" indent="0">
              <a:buNone/>
            </a:pPr>
            <a:endParaRPr lang="nl-NL" sz="1800" dirty="0"/>
          </a:p>
        </p:txBody>
      </p:sp>
    </p:spTree>
    <p:extLst>
      <p:ext uri="{BB962C8B-B14F-4D97-AF65-F5344CB8AC3E}">
        <p14:creationId xmlns:p14="http://schemas.microsoft.com/office/powerpoint/2010/main" val="4012171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home">
            <a:extLst>
              <a:ext uri="{FF2B5EF4-FFF2-40B4-BE49-F238E27FC236}">
                <a16:creationId xmlns:a16="http://schemas.microsoft.com/office/drawing/2014/main" id="{084DFCB4-5508-43F9-9B4A-B3AA33057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8137" y="450095"/>
            <a:ext cx="3486675" cy="19525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gebouw, stad, teken&#10;&#10;Automatisch gegenereerde beschrijving">
            <a:extLst>
              <a:ext uri="{FF2B5EF4-FFF2-40B4-BE49-F238E27FC236}">
                <a16:creationId xmlns:a16="http://schemas.microsoft.com/office/drawing/2014/main" id="{E5A03266-3B33-4F69-8810-9069B4538B04}"/>
              </a:ext>
            </a:extLst>
          </p:cNvPr>
          <p:cNvPicPr>
            <a:picLocks noChangeAspect="1"/>
          </p:cNvPicPr>
          <p:nvPr/>
        </p:nvPicPr>
        <p:blipFill>
          <a:blip r:embed="rId3"/>
          <a:stretch>
            <a:fillRect/>
          </a:stretch>
        </p:blipFill>
        <p:spPr>
          <a:xfrm>
            <a:off x="7467965" y="3221015"/>
            <a:ext cx="3968323" cy="2308106"/>
          </a:xfrm>
          <a:prstGeom prst="rect">
            <a:avLst/>
          </a:prstGeom>
        </p:spPr>
      </p:pic>
      <p:pic>
        <p:nvPicPr>
          <p:cNvPr id="1030" name="Picture 6" descr="Afbeeldingsresultaat voor office building">
            <a:extLst>
              <a:ext uri="{FF2B5EF4-FFF2-40B4-BE49-F238E27FC236}">
                <a16:creationId xmlns:a16="http://schemas.microsoft.com/office/drawing/2014/main" id="{58344FCB-C15F-4B36-9E1B-8CB420A59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72" y="3093621"/>
            <a:ext cx="3315184" cy="220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sex shop">
            <a:extLst>
              <a:ext uri="{FF2B5EF4-FFF2-40B4-BE49-F238E27FC236}">
                <a16:creationId xmlns:a16="http://schemas.microsoft.com/office/drawing/2014/main" id="{FBED753A-AE1F-4156-8EC7-690FB27A3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766" y="3112532"/>
            <a:ext cx="2525682" cy="33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5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9326700"/>
              </p:ext>
            </p:extLst>
          </p:nvPr>
        </p:nvGraphicFramePr>
        <p:xfrm>
          <a:off x="523702" y="1413482"/>
          <a:ext cx="11122428" cy="5120640"/>
        </p:xfrm>
        <a:graphic>
          <a:graphicData uri="http://schemas.openxmlformats.org/drawingml/2006/table">
            <a:tbl>
              <a:tblPr firstRow="1" bandRow="1">
                <a:tableStyleId>{5C22544A-7EE6-4342-B048-85BDC9FD1C3A}</a:tableStyleId>
              </a:tblPr>
              <a:tblGrid>
                <a:gridCol w="6793389">
                  <a:extLst>
                    <a:ext uri="{9D8B030D-6E8A-4147-A177-3AD203B41FA5}">
                      <a16:colId xmlns:a16="http://schemas.microsoft.com/office/drawing/2014/main" val="2403849666"/>
                    </a:ext>
                  </a:extLst>
                </a:gridCol>
                <a:gridCol w="4329039">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endParaRPr lang="en-US" dirty="0"/>
                    </a:p>
                  </a:txBody>
                  <a:tcPr/>
                </a:tc>
                <a:extLst>
                  <a:ext uri="{0D108BD9-81ED-4DB2-BD59-A6C34878D82A}">
                    <a16:rowId xmlns:a16="http://schemas.microsoft.com/office/drawing/2014/main" val="2247499447"/>
                  </a:ext>
                </a:extLst>
              </a:tr>
              <a:tr h="339400">
                <a:tc>
                  <a:txBody>
                    <a:bodyPr/>
                    <a:lstStyle/>
                    <a:p>
                      <a:r>
                        <a:rPr lang="en-US" dirty="0"/>
                        <a:t>(1) The </a:t>
                      </a:r>
                      <a:r>
                        <a:rPr lang="en-US" b="1" u="sng" dirty="0" err="1"/>
                        <a:t>digitisation</a:t>
                      </a:r>
                      <a:r>
                        <a:rPr lang="en-US" b="1" u="sng" dirty="0"/>
                        <a:t> of the economy </a:t>
                      </a:r>
                      <a:r>
                        <a:rPr lang="en-US" dirty="0"/>
                        <a:t>is accelerating. Information and Communications Technology is no longer a specific sector, but the foundation of all modern innovative economic systems and societies. Electronic data are at the </a:t>
                      </a:r>
                      <a:r>
                        <a:rPr lang="en-US" dirty="0" err="1"/>
                        <a:t>centre</a:t>
                      </a:r>
                      <a:r>
                        <a:rPr lang="en-US" dirty="0"/>
                        <a:t> of those systems and can generate great value when </a:t>
                      </a:r>
                      <a:r>
                        <a:rPr lang="en-US" dirty="0" err="1"/>
                        <a:t>analysed</a:t>
                      </a:r>
                      <a:r>
                        <a:rPr lang="en-US" dirty="0"/>
                        <a:t> or combined with services and products. At the same time, the rapid development of the data economy and emerging technologies such as </a:t>
                      </a:r>
                      <a:r>
                        <a:rPr lang="en-US" b="1" u="sng" dirty="0"/>
                        <a:t>Artificial Intelligence, Internet of Things products and services, autonomous systems, and 5G</a:t>
                      </a:r>
                      <a:r>
                        <a:rPr lang="en-US" dirty="0"/>
                        <a:t> are raising novel legal issues surrounding questions of access to and reuse of data, liability, ethics and solidarity. Work should be considered on the issue of liability, in particular through the implementation of self-regulatory codes and other best practices, taking into account recommendations, decisions and actions taken without human interaction along the entire value chain of data processing. Such work might also include appropriate mechanisms for determining liability, for transferring responsibility among cooperating services, for insurance and for auditing. </a:t>
                      </a:r>
                    </a:p>
                  </a:txBody>
                  <a:tcPr/>
                </a:tc>
                <a:tc>
                  <a:txBody>
                    <a:bodyPr/>
                    <a:lstStyle/>
                    <a:p>
                      <a:r>
                        <a:rPr lang="en-US" dirty="0"/>
                        <a:t>(2) Data value chains are built on different data activities: data creation and collection; data aggregation and </a:t>
                      </a:r>
                      <a:r>
                        <a:rPr lang="en-US" dirty="0" err="1"/>
                        <a:t>organisation</a:t>
                      </a:r>
                      <a:r>
                        <a:rPr lang="en-US" dirty="0"/>
                        <a:t>; data processing; data analysis, marketing and distribution; use and re-use of data. The effective and efficient functioning of data processing is a fundamental building block in any data value chain. However, </a:t>
                      </a:r>
                      <a:r>
                        <a:rPr lang="en-US" b="1" u="sng" dirty="0"/>
                        <a:t>the effective and efficient functioning of data processing, and the development of the data economy in the Union, are hampered, in particular, by two types</a:t>
                      </a:r>
                      <a:r>
                        <a:rPr lang="en-US" dirty="0"/>
                        <a:t> of obstacles to data mobility and to the internal market: </a:t>
                      </a:r>
                      <a:r>
                        <a:rPr lang="en-US" b="1" u="sng" dirty="0"/>
                        <a:t>data </a:t>
                      </a:r>
                      <a:r>
                        <a:rPr lang="en-US" b="1" u="sng" dirty="0" err="1"/>
                        <a:t>localisation</a:t>
                      </a:r>
                      <a:r>
                        <a:rPr lang="en-US" b="1" u="sng" dirty="0"/>
                        <a:t> requirements </a:t>
                      </a:r>
                      <a:r>
                        <a:rPr lang="en-US" dirty="0"/>
                        <a:t>put in place by Member States' authorities and </a:t>
                      </a:r>
                      <a:r>
                        <a:rPr lang="en-US" b="1" u="sng" dirty="0"/>
                        <a:t>vendor lock-in practices in the private sector</a:t>
                      </a:r>
                      <a:r>
                        <a:rPr lang="en-US" dirty="0"/>
                        <a:t>. </a:t>
                      </a:r>
                    </a:p>
                  </a:txBody>
                  <a:tcPr/>
                </a:tc>
                <a:extLst>
                  <a:ext uri="{0D108BD9-81ED-4DB2-BD59-A6C34878D82A}">
                    <a16:rowId xmlns:a16="http://schemas.microsoft.com/office/drawing/2014/main" val="1961111160"/>
                  </a:ext>
                </a:extLst>
              </a:tr>
            </a:tbl>
          </a:graphicData>
        </a:graphic>
      </p:graphicFrame>
    </p:spTree>
    <p:extLst>
      <p:ext uri="{BB962C8B-B14F-4D97-AF65-F5344CB8AC3E}">
        <p14:creationId xmlns:p14="http://schemas.microsoft.com/office/powerpoint/2010/main" val="2199278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AA475-5168-4C90-AE40-C2B244ACBB5B}"/>
              </a:ext>
            </a:extLst>
          </p:cNvPr>
          <p:cNvSpPr>
            <a:spLocks noGrp="1"/>
          </p:cNvSpPr>
          <p:nvPr>
            <p:ph type="title"/>
          </p:nvPr>
        </p:nvSpPr>
        <p:spPr>
          <a:xfrm>
            <a:off x="1066800" y="642594"/>
            <a:ext cx="10058400" cy="733200"/>
          </a:xfrm>
        </p:spPr>
        <p:txBody>
          <a:bodyPr>
            <a:normAutofit fontScale="90000"/>
          </a:bodyPr>
          <a:lstStyle/>
          <a:p>
            <a:r>
              <a:rPr lang="en-GB" sz="4400" dirty="0"/>
              <a:t>3. The status of the data is insignificant</a:t>
            </a:r>
            <a:endParaRPr lang="nl-NL" dirty="0"/>
          </a:p>
        </p:txBody>
      </p:sp>
      <p:sp>
        <p:nvSpPr>
          <p:cNvPr id="3" name="Tijdelijke aanduiding voor inhoud 2">
            <a:extLst>
              <a:ext uri="{FF2B5EF4-FFF2-40B4-BE49-F238E27FC236}">
                <a16:creationId xmlns:a16="http://schemas.microsoft.com/office/drawing/2014/main" id="{3126F9E1-FD50-4CBD-A143-FA0994C9F0C0}"/>
              </a:ext>
            </a:extLst>
          </p:cNvPr>
          <p:cNvSpPr>
            <a:spLocks noGrp="1"/>
          </p:cNvSpPr>
          <p:nvPr>
            <p:ph idx="1"/>
          </p:nvPr>
        </p:nvSpPr>
        <p:spPr>
          <a:xfrm>
            <a:off x="1066800" y="1635853"/>
            <a:ext cx="10058400" cy="4781725"/>
          </a:xfrm>
        </p:spPr>
        <p:txBody>
          <a:bodyPr>
            <a:normAutofit lnSpcReduction="10000"/>
          </a:bodyPr>
          <a:lstStyle/>
          <a:p>
            <a:r>
              <a:rPr lang="en-GB" sz="1800" dirty="0"/>
              <a:t>Inferred data: arriving at personal data through analysing non-personal data, arriving at sensitive personal data through analysing personal data, arriving at content data through analysing metadata.</a:t>
            </a:r>
          </a:p>
          <a:p>
            <a:pPr lvl="1"/>
            <a:r>
              <a:rPr lang="en-GB" sz="1800" dirty="0"/>
              <a:t>E.g. someone’s sexual preference can be based on her or even her online friends’ music taste. </a:t>
            </a:r>
          </a:p>
          <a:p>
            <a:pPr lvl="1"/>
            <a:r>
              <a:rPr lang="en-GB" sz="1800" dirty="0"/>
              <a:t>E.g. the content of a letter/communication can be inferred from metadata. </a:t>
            </a:r>
          </a:p>
          <a:p>
            <a:r>
              <a:rPr lang="en-GB" sz="1800" dirty="0"/>
              <a:t>Sometimes analysing non-sensitive data can be equally or more sensitive than analysing sensitive data: </a:t>
            </a:r>
          </a:p>
          <a:p>
            <a:pPr lvl="1"/>
            <a:r>
              <a:rPr lang="en-GB" sz="1800" dirty="0"/>
              <a:t>E.g. What a person says to her mother over the telephone may reveal one thing, the fact that a person either spends two hours a day over the telephone or calls her mother once a year may say more. </a:t>
            </a:r>
          </a:p>
          <a:p>
            <a:pPr lvl="1"/>
            <a:r>
              <a:rPr lang="nl-NL" sz="1800" dirty="0"/>
              <a:t>E</a:t>
            </a:r>
            <a:r>
              <a:rPr lang="en-GB" sz="1800" dirty="0"/>
              <a:t>.g. The type of video’s a person watches on a porn site may reveal one thing, the fact that that person either visits a porn site once a year or twice a day may reveal more. </a:t>
            </a:r>
          </a:p>
          <a:p>
            <a:pPr lvl="1"/>
            <a:r>
              <a:rPr lang="en-GB" sz="1800" dirty="0"/>
              <a:t>E.g., the fact that a person spends about 18 hours a day on online gaming; the fact that a person stays up until 02.00 binge watching Netflix series but logs into her work account at 07.00 from work; the fact that a person has founded 6 successive companies that all went bankrupt within a year; etc. may be more sensitive to many than the fact that they go to church, had a broken leg a year ago or are a member of a certain political party. </a:t>
            </a:r>
            <a:endParaRPr lang="nl-NL" sz="1800" dirty="0"/>
          </a:p>
          <a:p>
            <a:endParaRPr lang="en-GB" dirty="0"/>
          </a:p>
          <a:p>
            <a:endParaRPr lang="nl-NL" dirty="0"/>
          </a:p>
        </p:txBody>
      </p:sp>
    </p:spTree>
    <p:extLst>
      <p:ext uri="{BB962C8B-B14F-4D97-AF65-F5344CB8AC3E}">
        <p14:creationId xmlns:p14="http://schemas.microsoft.com/office/powerpoint/2010/main" val="1578790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B3F18-DF97-492B-B603-378BC7969ECC}"/>
              </a:ext>
            </a:extLst>
          </p:cNvPr>
          <p:cNvSpPr>
            <a:spLocks noGrp="1"/>
          </p:cNvSpPr>
          <p:nvPr>
            <p:ph type="title"/>
          </p:nvPr>
        </p:nvSpPr>
        <p:spPr>
          <a:xfrm>
            <a:off x="1066800" y="642594"/>
            <a:ext cx="10058400" cy="993259"/>
          </a:xfrm>
        </p:spPr>
        <p:txBody>
          <a:bodyPr/>
          <a:lstStyle/>
          <a:p>
            <a:r>
              <a:rPr lang="en-GB" sz="4000" dirty="0"/>
              <a:t>3. The status of the data is insignificant</a:t>
            </a:r>
            <a:endParaRPr lang="nl-NL" dirty="0"/>
          </a:p>
        </p:txBody>
      </p:sp>
      <p:sp>
        <p:nvSpPr>
          <p:cNvPr id="3" name="Tijdelijke aanduiding voor inhoud 2">
            <a:extLst>
              <a:ext uri="{FF2B5EF4-FFF2-40B4-BE49-F238E27FC236}">
                <a16:creationId xmlns:a16="http://schemas.microsoft.com/office/drawing/2014/main" id="{B5A24689-33B4-43AD-84E5-002C0DC693E2}"/>
              </a:ext>
            </a:extLst>
          </p:cNvPr>
          <p:cNvSpPr>
            <a:spLocks noGrp="1"/>
          </p:cNvSpPr>
          <p:nvPr>
            <p:ph idx="1"/>
          </p:nvPr>
        </p:nvSpPr>
        <p:spPr>
          <a:xfrm>
            <a:off x="1066800" y="1635853"/>
            <a:ext cx="10058400" cy="4316891"/>
          </a:xfrm>
        </p:spPr>
        <p:txBody>
          <a:bodyPr>
            <a:normAutofit/>
          </a:bodyPr>
          <a:lstStyle/>
          <a:p>
            <a:r>
              <a:rPr lang="en-GB" sz="2400" dirty="0"/>
              <a:t>Big Data allows organizations to connect metadata trails to gain detailed information about a person’s life and allow harvesting so many non-sensitive data about a person that a very granular picture about a person’s life emerges. </a:t>
            </a:r>
          </a:p>
          <a:p>
            <a:r>
              <a:rPr lang="en-GB" sz="2400" dirty="0"/>
              <a:t>Basing decisions on group profiles/aggregated data</a:t>
            </a:r>
            <a:endParaRPr lang="nl-NL" sz="2400" dirty="0"/>
          </a:p>
        </p:txBody>
      </p:sp>
    </p:spTree>
    <p:extLst>
      <p:ext uri="{BB962C8B-B14F-4D97-AF65-F5344CB8AC3E}">
        <p14:creationId xmlns:p14="http://schemas.microsoft.com/office/powerpoint/2010/main" val="2198821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water, rivier, buiten, gebouw&#10;&#10;Automatisch gegenereerde beschrijving">
            <a:extLst>
              <a:ext uri="{FF2B5EF4-FFF2-40B4-BE49-F238E27FC236}">
                <a16:creationId xmlns:a16="http://schemas.microsoft.com/office/drawing/2014/main" id="{20EC26B3-4BB4-4EB7-B475-AEFF4175E3FA}"/>
              </a:ext>
            </a:extLst>
          </p:cNvPr>
          <p:cNvPicPr>
            <a:picLocks noGrp="1" noChangeAspect="1"/>
          </p:cNvPicPr>
          <p:nvPr>
            <p:ph idx="1"/>
          </p:nvPr>
        </p:nvPicPr>
        <p:blipFill>
          <a:blip r:embed="rId2"/>
          <a:stretch>
            <a:fillRect/>
          </a:stretch>
        </p:blipFill>
        <p:spPr>
          <a:xfrm>
            <a:off x="477416" y="2067816"/>
            <a:ext cx="3810000" cy="2540000"/>
          </a:xfrm>
        </p:spPr>
      </p:pic>
      <p:pic>
        <p:nvPicPr>
          <p:cNvPr id="1028" name="Picture 4" descr="Afbeeldingsresultaat voor cloud">
            <a:extLst>
              <a:ext uri="{FF2B5EF4-FFF2-40B4-BE49-F238E27FC236}">
                <a16:creationId xmlns:a16="http://schemas.microsoft.com/office/drawing/2014/main" id="{764804D2-21D6-4C05-A1DA-8ABA0937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258" y="57616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E43EC10A-D74C-4E72-A57E-E8BBFE97E0F0}"/>
              </a:ext>
            </a:extLst>
          </p:cNvPr>
          <p:cNvPicPr>
            <a:picLocks noChangeAspect="1"/>
          </p:cNvPicPr>
          <p:nvPr/>
        </p:nvPicPr>
        <p:blipFill>
          <a:blip r:embed="rId4"/>
          <a:stretch>
            <a:fillRect/>
          </a:stretch>
        </p:blipFill>
        <p:spPr>
          <a:xfrm>
            <a:off x="6925258" y="2537716"/>
            <a:ext cx="2857500" cy="1600200"/>
          </a:xfrm>
          <a:prstGeom prst="rect">
            <a:avLst/>
          </a:prstGeom>
        </p:spPr>
      </p:pic>
      <p:pic>
        <p:nvPicPr>
          <p:cNvPr id="1030" name="Picture 6" descr="Afbeeldingsresultaat voor smart home">
            <a:extLst>
              <a:ext uri="{FF2B5EF4-FFF2-40B4-BE49-F238E27FC236}">
                <a16:creationId xmlns:a16="http://schemas.microsoft.com/office/drawing/2014/main" id="{8A1C173C-A1BA-461B-8C75-26BFBBBE8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258" y="4607816"/>
            <a:ext cx="3152775"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Pijl: rechts 7">
            <a:extLst>
              <a:ext uri="{FF2B5EF4-FFF2-40B4-BE49-F238E27FC236}">
                <a16:creationId xmlns:a16="http://schemas.microsoft.com/office/drawing/2014/main" id="{6638ABC6-541D-4934-8AA1-E31ED93443D9}"/>
              </a:ext>
            </a:extLst>
          </p:cNvPr>
          <p:cNvSpPr/>
          <p:nvPr/>
        </p:nvSpPr>
        <p:spPr>
          <a:xfrm rot="20201789">
            <a:off x="4879910" y="1707502"/>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B529B5F1-1548-48C8-A08F-68EA4B02F909}"/>
              </a:ext>
            </a:extLst>
          </p:cNvPr>
          <p:cNvSpPr/>
          <p:nvPr/>
        </p:nvSpPr>
        <p:spPr>
          <a:xfrm>
            <a:off x="4879910" y="2841171"/>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EA89C8FE-AC72-4F7E-8D56-A72038C75287}"/>
              </a:ext>
            </a:extLst>
          </p:cNvPr>
          <p:cNvSpPr/>
          <p:nvPr/>
        </p:nvSpPr>
        <p:spPr>
          <a:xfrm rot="1597204">
            <a:off x="4879910" y="4060930"/>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700357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4E726-1F96-4E09-9C89-AF1FB82A1AE0}"/>
              </a:ext>
            </a:extLst>
          </p:cNvPr>
          <p:cNvSpPr>
            <a:spLocks noGrp="1"/>
          </p:cNvSpPr>
          <p:nvPr>
            <p:ph type="title"/>
          </p:nvPr>
        </p:nvSpPr>
        <p:spPr>
          <a:xfrm>
            <a:off x="1066800" y="642594"/>
            <a:ext cx="10058400" cy="724812"/>
          </a:xfrm>
        </p:spPr>
        <p:txBody>
          <a:bodyPr/>
          <a:lstStyle/>
          <a:p>
            <a:r>
              <a:rPr lang="nl-NL" dirty="0" err="1"/>
              <a:t>Regulation</a:t>
            </a:r>
            <a:r>
              <a:rPr lang="nl-NL" dirty="0"/>
              <a:t> of non-personal data</a:t>
            </a:r>
          </a:p>
        </p:txBody>
      </p:sp>
      <p:sp>
        <p:nvSpPr>
          <p:cNvPr id="3" name="Tijdelijke aanduiding voor inhoud 2">
            <a:extLst>
              <a:ext uri="{FF2B5EF4-FFF2-40B4-BE49-F238E27FC236}">
                <a16:creationId xmlns:a16="http://schemas.microsoft.com/office/drawing/2014/main" id="{BCCCD097-96E3-4A2E-8104-7BBEB27415E4}"/>
              </a:ext>
            </a:extLst>
          </p:cNvPr>
          <p:cNvSpPr>
            <a:spLocks noGrp="1"/>
          </p:cNvSpPr>
          <p:nvPr>
            <p:ph idx="1"/>
          </p:nvPr>
        </p:nvSpPr>
        <p:spPr>
          <a:xfrm>
            <a:off x="1066800" y="1551963"/>
            <a:ext cx="10058400" cy="4663443"/>
          </a:xfrm>
        </p:spPr>
        <p:txBody>
          <a:bodyPr>
            <a:normAutofit/>
          </a:bodyPr>
          <a:lstStyle/>
          <a:p>
            <a:r>
              <a:rPr lang="nl-NL" sz="4400" dirty="0"/>
              <a:t>Way forward:</a:t>
            </a:r>
          </a:p>
          <a:p>
            <a:pPr lvl="1"/>
            <a:r>
              <a:rPr lang="nl-NL" sz="4000" dirty="0"/>
              <a:t>Keep </a:t>
            </a:r>
            <a:r>
              <a:rPr lang="nl-NL" sz="4000" dirty="0" err="1"/>
              <a:t>distinction</a:t>
            </a:r>
            <a:endParaRPr lang="nl-NL" sz="4000" dirty="0"/>
          </a:p>
          <a:p>
            <a:pPr lvl="1"/>
            <a:r>
              <a:rPr lang="nl-NL" sz="4000" dirty="0" err="1"/>
              <a:t>Add</a:t>
            </a:r>
            <a:r>
              <a:rPr lang="nl-NL" sz="4000" dirty="0"/>
              <a:t> </a:t>
            </a:r>
            <a:r>
              <a:rPr lang="nl-NL" sz="4000" dirty="0" err="1"/>
              <a:t>protection</a:t>
            </a:r>
            <a:r>
              <a:rPr lang="nl-NL" sz="4000" dirty="0"/>
              <a:t> </a:t>
            </a:r>
            <a:r>
              <a:rPr lang="nl-NL" sz="4000" dirty="0" err="1"/>
              <a:t>to</a:t>
            </a:r>
            <a:r>
              <a:rPr lang="nl-NL" sz="4000" dirty="0"/>
              <a:t> non-personal data </a:t>
            </a:r>
            <a:r>
              <a:rPr lang="nl-NL" sz="4000" dirty="0" err="1"/>
              <a:t>regulation</a:t>
            </a:r>
            <a:endParaRPr lang="nl-NL" sz="4000" dirty="0"/>
          </a:p>
          <a:p>
            <a:pPr lvl="1"/>
            <a:r>
              <a:rPr lang="nl-NL" sz="4000" dirty="0"/>
              <a:t>Make GDPR (</a:t>
            </a:r>
            <a:r>
              <a:rPr lang="nl-NL" sz="4000" dirty="0" err="1"/>
              <a:t>partially</a:t>
            </a:r>
            <a:r>
              <a:rPr lang="nl-NL" sz="4000" dirty="0"/>
              <a:t>) </a:t>
            </a:r>
            <a:r>
              <a:rPr lang="nl-NL" sz="4000" dirty="0" err="1"/>
              <a:t>applicable</a:t>
            </a:r>
            <a:r>
              <a:rPr lang="nl-NL" sz="4000" dirty="0"/>
              <a:t> </a:t>
            </a:r>
            <a:r>
              <a:rPr lang="nl-NL" sz="4000" dirty="0" err="1"/>
              <a:t>to</a:t>
            </a:r>
            <a:r>
              <a:rPr lang="nl-NL" sz="4000" dirty="0"/>
              <a:t> non-personal data</a:t>
            </a:r>
          </a:p>
          <a:p>
            <a:endParaRPr lang="nl-NL" dirty="0"/>
          </a:p>
        </p:txBody>
      </p:sp>
    </p:spTree>
    <p:extLst>
      <p:ext uri="{BB962C8B-B14F-4D97-AF65-F5344CB8AC3E}">
        <p14:creationId xmlns:p14="http://schemas.microsoft.com/office/powerpoint/2010/main" val="2700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7134656"/>
              </p:ext>
            </p:extLst>
          </p:nvPr>
        </p:nvGraphicFramePr>
        <p:xfrm>
          <a:off x="1066798" y="1413482"/>
          <a:ext cx="10579332" cy="4846320"/>
        </p:xfrm>
        <a:graphic>
          <a:graphicData uri="http://schemas.openxmlformats.org/drawingml/2006/table">
            <a:tbl>
              <a:tblPr firstRow="1" bandRow="1">
                <a:tableStyleId>{5C22544A-7EE6-4342-B048-85BDC9FD1C3A}</a:tableStyleId>
              </a:tblPr>
              <a:tblGrid>
                <a:gridCol w="2989813">
                  <a:extLst>
                    <a:ext uri="{9D8B030D-6E8A-4147-A177-3AD203B41FA5}">
                      <a16:colId xmlns:a16="http://schemas.microsoft.com/office/drawing/2014/main" val="2403849666"/>
                    </a:ext>
                  </a:extLst>
                </a:gridCol>
                <a:gridCol w="7589519">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endParaRPr lang="en-US" dirty="0"/>
                    </a:p>
                  </a:txBody>
                  <a:tcPr/>
                </a:tc>
                <a:extLst>
                  <a:ext uri="{0D108BD9-81ED-4DB2-BD59-A6C34878D82A}">
                    <a16:rowId xmlns:a16="http://schemas.microsoft.com/office/drawing/2014/main" val="2247499447"/>
                  </a:ext>
                </a:extLst>
              </a:tr>
              <a:tr h="339400">
                <a:tc>
                  <a:txBody>
                    <a:bodyPr/>
                    <a:lstStyle/>
                    <a:p>
                      <a:r>
                        <a:rPr lang="en-US" dirty="0"/>
                        <a:t>(3) </a:t>
                      </a:r>
                      <a:r>
                        <a:rPr lang="en-US" b="1" u="sng" dirty="0"/>
                        <a:t>The freedom of establishment </a:t>
                      </a:r>
                      <a:r>
                        <a:rPr lang="en-US" dirty="0"/>
                        <a:t>and the freedom to provide services under the Treaty on the Functioning of the European Union (‘TFEU’) apply to data processing services. However, the provision of those services is </a:t>
                      </a:r>
                      <a:r>
                        <a:rPr lang="en-US" b="1" u="sng" dirty="0"/>
                        <a:t>hampered or sometimes prevented by certain national, regional or local requirements to locate data in a specific territory</a:t>
                      </a:r>
                      <a:r>
                        <a:rPr lang="en-US" dirty="0"/>
                        <a:t>. </a:t>
                      </a:r>
                    </a:p>
                  </a:txBody>
                  <a:tcPr/>
                </a:tc>
                <a:tc>
                  <a:txBody>
                    <a:bodyPr/>
                    <a:lstStyle/>
                    <a:p>
                      <a:r>
                        <a:rPr lang="en-US" dirty="0"/>
                        <a:t>(4) Such obstacles to the </a:t>
                      </a:r>
                      <a:r>
                        <a:rPr lang="en-US" b="1" u="sng" dirty="0"/>
                        <a:t>free movement of data </a:t>
                      </a:r>
                      <a:r>
                        <a:rPr lang="en-US" dirty="0"/>
                        <a:t>processing services and to the right of establishment of service providers originate from </a:t>
                      </a:r>
                      <a:r>
                        <a:rPr lang="en-US" b="1" u="sng" dirty="0"/>
                        <a:t>requirements</a:t>
                      </a:r>
                      <a:r>
                        <a:rPr lang="en-US" dirty="0"/>
                        <a:t> in the laws of Member States to </a:t>
                      </a:r>
                      <a:r>
                        <a:rPr lang="en-US" b="1" u="sng" dirty="0"/>
                        <a:t>locate data in a specific geographical </a:t>
                      </a:r>
                      <a:r>
                        <a:rPr lang="en-US" dirty="0"/>
                        <a:t>area or territory for the purpose of data processing. Other rules or administrative practices have an equivalent effect by imposing specific requirements which make it more difficult to process data outside a specific geographical area or territory within the Union, such as </a:t>
                      </a:r>
                      <a:r>
                        <a:rPr lang="en-US" b="1" u="sng" dirty="0"/>
                        <a:t>requirements to use technological facilities that are certified or approved within a specific Member State</a:t>
                      </a:r>
                      <a:r>
                        <a:rPr lang="en-US" dirty="0"/>
                        <a:t>. </a:t>
                      </a:r>
                      <a:br>
                        <a:rPr lang="en-US" dirty="0"/>
                      </a:br>
                      <a:br>
                        <a:rPr lang="en-US" dirty="0"/>
                      </a:br>
                      <a:r>
                        <a:rPr lang="en-US" b="1" u="sng" dirty="0"/>
                        <a:t>Legal uncertainty as to the extent of legitimate and illegitimate data </a:t>
                      </a:r>
                      <a:r>
                        <a:rPr lang="en-US" b="1" u="sng" dirty="0" err="1"/>
                        <a:t>localisation</a:t>
                      </a:r>
                      <a:r>
                        <a:rPr lang="en-US" b="1" u="sng" dirty="0"/>
                        <a:t> requirements</a:t>
                      </a:r>
                      <a:r>
                        <a:rPr lang="en-US" dirty="0"/>
                        <a:t> further limits the choices available to market players and to the public sector regarding the location of data processing. </a:t>
                      </a:r>
                      <a:r>
                        <a:rPr lang="en-US" b="1" u="sng" dirty="0"/>
                        <a:t>This Regulation in no way limits the freedom of businesses to conclude contracts specifying where data are to be located. This Regulation is merely intended to safeguard that freedom by ensuring that an agreed location can be situated anywhere within the Union. </a:t>
                      </a:r>
                    </a:p>
                  </a:txBody>
                  <a:tcPr/>
                </a:tc>
                <a:extLst>
                  <a:ext uri="{0D108BD9-81ED-4DB2-BD59-A6C34878D82A}">
                    <a16:rowId xmlns:a16="http://schemas.microsoft.com/office/drawing/2014/main" val="1961111160"/>
                  </a:ext>
                </a:extLst>
              </a:tr>
            </a:tbl>
          </a:graphicData>
        </a:graphic>
      </p:graphicFrame>
    </p:spTree>
    <p:extLst>
      <p:ext uri="{BB962C8B-B14F-4D97-AF65-F5344CB8AC3E}">
        <p14:creationId xmlns:p14="http://schemas.microsoft.com/office/powerpoint/2010/main" val="56534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3590602"/>
              </p:ext>
            </p:extLst>
          </p:nvPr>
        </p:nvGraphicFramePr>
        <p:xfrm>
          <a:off x="1066798" y="1413482"/>
          <a:ext cx="10579332" cy="3200400"/>
        </p:xfrm>
        <a:graphic>
          <a:graphicData uri="http://schemas.openxmlformats.org/drawingml/2006/table">
            <a:tbl>
              <a:tblPr firstRow="1" bandRow="1">
                <a:tableStyleId>{5C22544A-7EE6-4342-B048-85BDC9FD1C3A}</a:tableStyleId>
              </a:tblPr>
              <a:tblGrid>
                <a:gridCol w="4293767">
                  <a:extLst>
                    <a:ext uri="{9D8B030D-6E8A-4147-A177-3AD203B41FA5}">
                      <a16:colId xmlns:a16="http://schemas.microsoft.com/office/drawing/2014/main" val="2403849666"/>
                    </a:ext>
                  </a:extLst>
                </a:gridCol>
                <a:gridCol w="6285565">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Recitals</a:t>
                      </a:r>
                    </a:p>
                  </a:txBody>
                  <a:tcPr/>
                </a:tc>
                <a:extLst>
                  <a:ext uri="{0D108BD9-81ED-4DB2-BD59-A6C34878D82A}">
                    <a16:rowId xmlns:a16="http://schemas.microsoft.com/office/drawing/2014/main" val="2247499447"/>
                  </a:ext>
                </a:extLst>
              </a:tr>
              <a:tr h="339400">
                <a:tc>
                  <a:txBody>
                    <a:bodyPr/>
                    <a:lstStyle/>
                    <a:p>
                      <a:r>
                        <a:rPr lang="en-US" dirty="0"/>
                        <a:t>(5) </a:t>
                      </a:r>
                      <a:r>
                        <a:rPr lang="en-US" b="1" u="sng" dirty="0"/>
                        <a:t>At the same time, data mobility in the Union is also inhibited by private restrictions</a:t>
                      </a:r>
                      <a:r>
                        <a:rPr lang="en-US" dirty="0"/>
                        <a:t>: legal, contractual and technical issues </a:t>
                      </a:r>
                      <a:r>
                        <a:rPr lang="en-US" b="1" u="sng" dirty="0"/>
                        <a:t>hindering or preventing users</a:t>
                      </a:r>
                      <a:r>
                        <a:rPr lang="en-US" dirty="0"/>
                        <a:t> of data processing services from porting their data from one service provider to another or back to their own information technology (IT) systems, not least upon termination of their contract with a service provider. </a:t>
                      </a:r>
                    </a:p>
                  </a:txBody>
                  <a:tcPr/>
                </a:tc>
                <a:tc>
                  <a:txBody>
                    <a:bodyPr/>
                    <a:lstStyle/>
                    <a:p>
                      <a:r>
                        <a:rPr lang="en-US" dirty="0"/>
                        <a:t>(6) The combination of those obstacles has led to a lack of competition between cloud service providers in the Union, to various vendor lock-in issues, and to a serious lack of data mobility. Likewise, data-</a:t>
                      </a:r>
                      <a:r>
                        <a:rPr lang="en-US" dirty="0" err="1"/>
                        <a:t>localisation</a:t>
                      </a:r>
                      <a:r>
                        <a:rPr lang="en-US" dirty="0"/>
                        <a:t> policies have undermined the ability of research and development companies to facilitate collaboration between firms, universities, and other research </a:t>
                      </a:r>
                      <a:r>
                        <a:rPr lang="en-US" dirty="0" err="1"/>
                        <a:t>organisations</a:t>
                      </a:r>
                      <a:r>
                        <a:rPr lang="en-US" dirty="0"/>
                        <a:t> with the aim of driving innovation. </a:t>
                      </a:r>
                    </a:p>
                  </a:txBody>
                  <a:tcPr/>
                </a:tc>
                <a:extLst>
                  <a:ext uri="{0D108BD9-81ED-4DB2-BD59-A6C34878D82A}">
                    <a16:rowId xmlns:a16="http://schemas.microsoft.com/office/drawing/2014/main" val="1961111160"/>
                  </a:ext>
                </a:extLst>
              </a:tr>
            </a:tbl>
          </a:graphicData>
        </a:graphic>
      </p:graphicFrame>
    </p:spTree>
    <p:extLst>
      <p:ext uri="{BB962C8B-B14F-4D97-AF65-F5344CB8AC3E}">
        <p14:creationId xmlns:p14="http://schemas.microsoft.com/office/powerpoint/2010/main" val="400520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4190221"/>
              </p:ext>
            </p:extLst>
          </p:nvPr>
        </p:nvGraphicFramePr>
        <p:xfrm>
          <a:off x="714895" y="1413482"/>
          <a:ext cx="10931235" cy="5106539"/>
        </p:xfrm>
        <a:graphic>
          <a:graphicData uri="http://schemas.openxmlformats.org/drawingml/2006/table">
            <a:tbl>
              <a:tblPr firstRow="1" bandRow="1">
                <a:tableStyleId>{5C22544A-7EE6-4342-B048-85BDC9FD1C3A}</a:tableStyleId>
              </a:tblPr>
              <a:tblGrid>
                <a:gridCol w="8636923">
                  <a:extLst>
                    <a:ext uri="{9D8B030D-6E8A-4147-A177-3AD203B41FA5}">
                      <a16:colId xmlns:a16="http://schemas.microsoft.com/office/drawing/2014/main" val="2403849666"/>
                    </a:ext>
                  </a:extLst>
                </a:gridCol>
                <a:gridCol w="2294312">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a:p>
                  </a:txBody>
                  <a:tcPr/>
                </a:tc>
                <a:tc>
                  <a:txBody>
                    <a:bodyPr/>
                    <a:lstStyle/>
                    <a:p>
                      <a:r>
                        <a:rPr lang="en-US" dirty="0"/>
                        <a:t>Article 1 Subject matter</a:t>
                      </a:r>
                    </a:p>
                  </a:txBody>
                  <a:tcPr/>
                </a:tc>
                <a:extLst>
                  <a:ext uri="{0D108BD9-81ED-4DB2-BD59-A6C34878D82A}">
                    <a16:rowId xmlns:a16="http://schemas.microsoft.com/office/drawing/2014/main" val="1961111160"/>
                  </a:ext>
                </a:extLst>
              </a:tr>
              <a:tr h="4100699">
                <a:tc>
                  <a:txBody>
                    <a:bodyPr/>
                    <a:lstStyle/>
                    <a:p>
                      <a:r>
                        <a:rPr lang="en-US" dirty="0"/>
                        <a:t>(7) For reasons of </a:t>
                      </a:r>
                      <a:r>
                        <a:rPr lang="en-US" b="1" dirty="0"/>
                        <a:t>legal certainty </a:t>
                      </a:r>
                      <a:r>
                        <a:rPr lang="en-US" dirty="0"/>
                        <a:t>and because of the need for a level playing field within the Union, a single set of rules for all market participants is a key element for the functioning of the internal market. In order to </a:t>
                      </a:r>
                      <a:r>
                        <a:rPr lang="en-US" b="1" dirty="0"/>
                        <a:t>remove obstacles </a:t>
                      </a:r>
                      <a:r>
                        <a:rPr lang="en-US" dirty="0"/>
                        <a:t>to trade and distortions of competition resulting from divergences between national laws and to </a:t>
                      </a:r>
                      <a:r>
                        <a:rPr lang="en-US" b="1" dirty="0"/>
                        <a:t>prevent the emergence of further likely obstacles </a:t>
                      </a:r>
                      <a:r>
                        <a:rPr lang="en-US" dirty="0"/>
                        <a:t>to trade and significant distortions of competition, it is necessary to adopt uniform rules applicable in all Member States. </a:t>
                      </a:r>
                    </a:p>
                    <a:p>
                      <a:r>
                        <a:rPr lang="en-US" dirty="0"/>
                        <a:t>(10) Under Regulation (EU) </a:t>
                      </a:r>
                      <a:r>
                        <a:rPr lang="en-US" b="1" dirty="0"/>
                        <a:t>2016/679</a:t>
                      </a:r>
                      <a:r>
                        <a:rPr lang="en-US" dirty="0"/>
                        <a:t>, </a:t>
                      </a:r>
                      <a:r>
                        <a:rPr lang="en-US" b="1" dirty="0"/>
                        <a:t>Member States may neither restrict nor prohibit the free movement of personal data within the Union for reasons connected with the protection of natural persons with regard to the processing of personal data</a:t>
                      </a:r>
                      <a:r>
                        <a:rPr lang="en-US" dirty="0"/>
                        <a:t>. This Regulation establishes the same principle of free movement within the Union for non-personal data except when a restriction or a prohibition is justified by public security reasons. Regulation (EU) 2016/679 and this Regulation provide a coherent set of rules that cater for free movement of different types of data. Furthermore, </a:t>
                      </a:r>
                      <a:r>
                        <a:rPr lang="en-US" b="1" dirty="0"/>
                        <a:t>this Regulation does not impose an obligation to store the different types of data separately</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Regulation aims to ensure the </a:t>
                      </a:r>
                      <a:r>
                        <a:rPr lang="en-US" b="1" dirty="0"/>
                        <a:t>free flow of data other than personal data within the Union </a:t>
                      </a:r>
                      <a:r>
                        <a:rPr lang="en-US" dirty="0"/>
                        <a:t>by laying down rules relating to data </a:t>
                      </a:r>
                      <a:r>
                        <a:rPr lang="en-US" dirty="0" err="1"/>
                        <a:t>localisation</a:t>
                      </a:r>
                      <a:r>
                        <a:rPr lang="en-US" dirty="0"/>
                        <a:t> requirements, the availability of data to competent authorities and the porting of data for professional users.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123512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9590"/>
            <a:ext cx="10058400" cy="778882"/>
          </a:xfrm>
        </p:spPr>
        <p:txBody>
          <a:bodyPr>
            <a:noAutofit/>
          </a:bodyPr>
          <a:lstStyle/>
          <a:p>
            <a:r>
              <a:rPr lang="en-US" sz="3000" b="1" dirty="0"/>
              <a:t>Regulation 2018/1807 on a framework for the free flow of non-personal data in the European Union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449721"/>
              </p:ext>
            </p:extLst>
          </p:nvPr>
        </p:nvGraphicFramePr>
        <p:xfrm>
          <a:off x="1066798" y="1413482"/>
          <a:ext cx="10579332" cy="4832219"/>
        </p:xfrm>
        <a:graphic>
          <a:graphicData uri="http://schemas.openxmlformats.org/drawingml/2006/table">
            <a:tbl>
              <a:tblPr firstRow="1" bandRow="1">
                <a:tableStyleId>{5C22544A-7EE6-4342-B048-85BDC9FD1C3A}</a:tableStyleId>
              </a:tblPr>
              <a:tblGrid>
                <a:gridCol w="4503492">
                  <a:extLst>
                    <a:ext uri="{9D8B030D-6E8A-4147-A177-3AD203B41FA5}">
                      <a16:colId xmlns:a16="http://schemas.microsoft.com/office/drawing/2014/main" val="2403849666"/>
                    </a:ext>
                  </a:extLst>
                </a:gridCol>
                <a:gridCol w="6075840">
                  <a:extLst>
                    <a:ext uri="{9D8B030D-6E8A-4147-A177-3AD203B41FA5}">
                      <a16:colId xmlns:a16="http://schemas.microsoft.com/office/drawing/2014/main" val="1350769802"/>
                    </a:ext>
                  </a:extLst>
                </a:gridCol>
              </a:tblGrid>
              <a:tr h="339400">
                <a:tc>
                  <a:txBody>
                    <a:bodyPr/>
                    <a:lstStyle/>
                    <a:p>
                      <a:r>
                        <a:rPr lang="en-US" dirty="0"/>
                        <a:t>Recitals</a:t>
                      </a:r>
                    </a:p>
                  </a:txBody>
                  <a:tcPr/>
                </a:tc>
                <a:tc>
                  <a:txBody>
                    <a:bodyPr/>
                    <a:lstStyle/>
                    <a:p>
                      <a:r>
                        <a:rPr lang="en-US" dirty="0"/>
                        <a:t>Articles </a:t>
                      </a:r>
                    </a:p>
                  </a:txBody>
                  <a:tcPr/>
                </a:tc>
                <a:extLst>
                  <a:ext uri="{0D108BD9-81ED-4DB2-BD59-A6C34878D82A}">
                    <a16:rowId xmlns:a16="http://schemas.microsoft.com/office/drawing/2014/main" val="2247499447"/>
                  </a:ext>
                </a:extLst>
              </a:tr>
              <a:tr h="339400">
                <a:tc>
                  <a:txBody>
                    <a:bodyPr/>
                    <a:lstStyle/>
                    <a:p>
                      <a:endParaRPr lang="en-US" dirty="0"/>
                    </a:p>
                  </a:txBody>
                  <a:tcPr/>
                </a:tc>
                <a:tc>
                  <a:txBody>
                    <a:bodyPr/>
                    <a:lstStyle/>
                    <a:p>
                      <a:r>
                        <a:rPr lang="en-US" dirty="0"/>
                        <a:t>Article 2 Scope </a:t>
                      </a:r>
                    </a:p>
                  </a:txBody>
                  <a:tcPr/>
                </a:tc>
                <a:extLst>
                  <a:ext uri="{0D108BD9-81ED-4DB2-BD59-A6C34878D82A}">
                    <a16:rowId xmlns:a16="http://schemas.microsoft.com/office/drawing/2014/main" val="1961111160"/>
                  </a:ext>
                </a:extLst>
              </a:tr>
              <a:tr h="4100699">
                <a:tc>
                  <a:txBody>
                    <a:bodyPr/>
                    <a:lstStyle/>
                    <a:p>
                      <a:r>
                        <a:rPr lang="en-US" dirty="0"/>
                        <a:t>(8) The legal framework on the protection of natural persons with regard to the processing of personal data, and on respect for private life and the protection of personal data in electronic communications and in particular Regulation (EU) 2016/679 of the European Parliament and of the Council ( 1 ) and Directives (EU) 2016/680 ( 2 ) and 2002/58/EC ( 3 ) of the European Parliament and of the Council are not affected by this Regulation.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t>This Regulation applies to the </a:t>
                      </a:r>
                      <a:r>
                        <a:rPr lang="en-US" b="1" dirty="0"/>
                        <a:t>processing of electronic data other than personal data in the Union</a:t>
                      </a:r>
                      <a:r>
                        <a:rPr lang="en-US" dirty="0"/>
                        <a:t>, which is: </a:t>
                      </a:r>
                      <a:br>
                        <a:rPr lang="en-US" dirty="0"/>
                      </a:br>
                      <a:r>
                        <a:rPr lang="en-US" dirty="0"/>
                        <a:t>(a) </a:t>
                      </a:r>
                      <a:r>
                        <a:rPr lang="en-US" b="1" dirty="0"/>
                        <a:t>provided as a service to users residing or having an establishment in the Union, regardless of whether the service provider is established or not in the Union</a:t>
                      </a:r>
                      <a:r>
                        <a:rPr lang="en-US" dirty="0"/>
                        <a:t>; or </a:t>
                      </a:r>
                      <a:br>
                        <a:rPr lang="en-US" dirty="0"/>
                      </a:br>
                      <a:r>
                        <a:rPr lang="en-US" dirty="0"/>
                        <a:t>(b) </a:t>
                      </a:r>
                      <a:r>
                        <a:rPr lang="en-US" b="1" dirty="0"/>
                        <a:t>carried out by a natural or legal person residing or having an establishment in the Union </a:t>
                      </a:r>
                      <a:r>
                        <a:rPr lang="en-US" dirty="0"/>
                        <a:t>for its own needs.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t>In the case of a data set composed of both personal and non-personal data, this Regulation applies to the non-personal data part of the data set. </a:t>
                      </a:r>
                      <a:r>
                        <a:rPr lang="en-US" b="1" dirty="0"/>
                        <a:t>Where personal and non-personal data in a data set are inextricably linked, this Regulation shall not prejudice the application of Regulation (EU) 2016/679</a:t>
                      </a:r>
                      <a:r>
                        <a:rPr lang="en-US" dirty="0"/>
                        <a:t>. </a:t>
                      </a:r>
                    </a:p>
                  </a:txBody>
                  <a:tcPr/>
                </a:tc>
                <a:extLst>
                  <a:ext uri="{0D108BD9-81ED-4DB2-BD59-A6C34878D82A}">
                    <a16:rowId xmlns:a16="http://schemas.microsoft.com/office/drawing/2014/main" val="745441045"/>
                  </a:ext>
                </a:extLst>
              </a:tr>
            </a:tbl>
          </a:graphicData>
        </a:graphic>
      </p:graphicFrame>
    </p:spTree>
    <p:extLst>
      <p:ext uri="{BB962C8B-B14F-4D97-AF65-F5344CB8AC3E}">
        <p14:creationId xmlns:p14="http://schemas.microsoft.com/office/powerpoint/2010/main" val="787930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2F41"/>
      </a:dk2>
      <a:lt2>
        <a:srgbClr val="E4E8E2"/>
      </a:lt2>
      <a:accent1>
        <a:srgbClr val="A62DE3"/>
      </a:accent1>
      <a:accent2>
        <a:srgbClr val="643ED8"/>
      </a:accent2>
      <a:accent3>
        <a:srgbClr val="2D4CE3"/>
      </a:accent3>
      <a:accent4>
        <a:srgbClr val="1B86D1"/>
      </a:accent4>
      <a:accent5>
        <a:srgbClr val="24B5B4"/>
      </a:accent5>
      <a:accent6>
        <a:srgbClr val="18BB77"/>
      </a:accent6>
      <a:hlink>
        <a:srgbClr val="358EA0"/>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TM03457496[[fn=Parallax]]</Template>
  <TotalTime>547</TotalTime>
  <Words>10005</Words>
  <Application>Microsoft Office PowerPoint</Application>
  <PresentationFormat>Breedbeeld</PresentationFormat>
  <Paragraphs>322</Paragraphs>
  <Slides>53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53</vt:i4>
      </vt:variant>
    </vt:vector>
  </HeadingPairs>
  <TitlesOfParts>
    <vt:vector size="57" baseType="lpstr">
      <vt:lpstr>Century Schoolbook</vt:lpstr>
      <vt:lpstr>Franklin Gothic Book</vt:lpstr>
      <vt:lpstr>Garamond</vt:lpstr>
      <vt:lpstr>SavonVTI</vt:lpstr>
      <vt:lpstr>Regulation 2018/1807  and its relation to Regulation 2016/679</vt:lpstr>
      <vt:lpstr>Should We Regulate Non-Personal Data?</vt:lpstr>
      <vt:lpstr>Should We Regulate Non-Personal Data?</vt:lpstr>
      <vt:lpstr>Regulation 2018/1807</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Regulation 2018/1807 on a framework for the free flow of non-personal data in the European Union</vt:lpstr>
      <vt:lpstr>EUROPEAN COMMISSION Brussels, 29.5.2019 COM(2019) 250 final COMMUNICATION FROM THE COMMISSION TO THE EUROPEAN PARLIAMENT AND THE COUNCIL Guidance on the Regulation on a framework for the free flow of non-personal data in the European Union </vt:lpstr>
      <vt:lpstr>Its relation to Regulation 2016/679</vt:lpstr>
      <vt:lpstr>PowerPoint-presentatie</vt:lpstr>
      <vt:lpstr>Should We Regulate Non-Personal Data?</vt:lpstr>
      <vt:lpstr>Seperation Privacy &amp; Data Protection</vt:lpstr>
      <vt:lpstr>Scope of ‘personal information’</vt:lpstr>
      <vt:lpstr>Devide between personal data and non personal data</vt:lpstr>
      <vt:lpstr>Core principles</vt:lpstr>
      <vt:lpstr>Core principles</vt:lpstr>
      <vt:lpstr>1. The status of data is unstable</vt:lpstr>
      <vt:lpstr>PowerPoint-presentatie</vt:lpstr>
      <vt:lpstr>2. The status of data is unclear</vt:lpstr>
      <vt:lpstr>2. The status of data is unclear</vt:lpstr>
      <vt:lpstr>2. The status of data is unclear</vt:lpstr>
      <vt:lpstr>2. The status of data is unclear</vt:lpstr>
      <vt:lpstr>PowerPoint-presentatie</vt:lpstr>
      <vt:lpstr>3. The status of the data is insignificant</vt:lpstr>
      <vt:lpstr>3. The status of the data is insignificant</vt:lpstr>
      <vt:lpstr>PowerPoint-presentatie</vt:lpstr>
      <vt:lpstr>Regulation of non-personal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Regulate Non-Personal Data?</dc:title>
  <dc:creator>Bart Van der Sloot</dc:creator>
  <cp:lastModifiedBy>Bart Van der Sloot</cp:lastModifiedBy>
  <cp:revision>54</cp:revision>
  <dcterms:created xsi:type="dcterms:W3CDTF">2019-12-18T13:35:20Z</dcterms:created>
  <dcterms:modified xsi:type="dcterms:W3CDTF">2020-01-31T07:45:36Z</dcterms:modified>
</cp:coreProperties>
</file>